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sldIdLst>
    <p:sldId id="360" r:id="rId5"/>
    <p:sldId id="356" r:id="rId6"/>
    <p:sldId id="377" r:id="rId7"/>
    <p:sldId id="354" r:id="rId8"/>
    <p:sldId id="363" r:id="rId9"/>
    <p:sldId id="364" r:id="rId10"/>
    <p:sldId id="368" r:id="rId11"/>
    <p:sldId id="362" r:id="rId12"/>
    <p:sldId id="361" r:id="rId13"/>
    <p:sldId id="359" r:id="rId14"/>
    <p:sldId id="367" r:id="rId15"/>
    <p:sldId id="374" r:id="rId16"/>
    <p:sldId id="373" r:id="rId17"/>
    <p:sldId id="375" r:id="rId18"/>
    <p:sldId id="369" r:id="rId19"/>
    <p:sldId id="370" r:id="rId20"/>
    <p:sldId id="371" r:id="rId21"/>
    <p:sldId id="376" r:id="rId22"/>
    <p:sldId id="329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66" userDrawn="1">
          <p15:clr>
            <a:srgbClr val="A4A3A4"/>
          </p15:clr>
        </p15:guide>
        <p15:guide id="3" pos="7423" userDrawn="1">
          <p15:clr>
            <a:srgbClr val="A4A3A4"/>
          </p15:clr>
        </p15:guide>
        <p15:guide id="4" orient="horz" pos="1281" userDrawn="1">
          <p15:clr>
            <a:srgbClr val="A4A3A4"/>
          </p15:clr>
        </p15:guide>
        <p15:guide id="5" orient="horz" pos="3932" userDrawn="1">
          <p15:clr>
            <a:srgbClr val="A4A3A4"/>
          </p15:clr>
        </p15:guide>
        <p15:guide id="6" orient="horz" pos="1110" userDrawn="1">
          <p15:clr>
            <a:srgbClr val="A4A3A4"/>
          </p15:clr>
        </p15:guide>
        <p15:guide id="7" pos="2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80836" autoAdjust="0"/>
  </p:normalViewPr>
  <p:slideViewPr>
    <p:cSldViewPr snapToGrid="0">
      <p:cViewPr>
        <p:scale>
          <a:sx n="100" d="100"/>
          <a:sy n="100" d="100"/>
        </p:scale>
        <p:origin x="774" y="366"/>
      </p:cViewPr>
      <p:guideLst>
        <p:guide orient="horz" pos="566"/>
        <p:guide pos="7423"/>
        <p:guide orient="horz" pos="1281"/>
        <p:guide orient="horz" pos="3932"/>
        <p:guide orient="horz" pos="1110"/>
        <p:guide pos="2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10:06:07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25 24575,'1'0'0,"0"0"0,-1 1 0,1-1 0,0 1 0,0-1 0,0 1 0,0 0 0,-1-1 0,1 1 0,0 0 0,0 0 0,-1 0 0,1 0 0,0 0 0,-1 0 0,1 1 0,0-1 0,-1 0 0,1 0 0,-1 1 0,1-1 0,-1 1 0,0-1 0,1 0 0,-1 1 0,0-1 0,0 1 0,1 0 0,-1-1 0,0 1 0,0-1 0,0 1 0,0 1 0,-3 52 0,3-55 0,0 0 0,0 1 0,0-1 0,0 0 0,1 1 0,-1-1 0,0 0 0,0 1 0,0-1 0,0 0 0,0 0 0,0 1 0,0-1 0,0 0 0,0 1 0,0-1 0,0 0 0,0 0 0,1 1 0,-1-1 0,0 0 0,0 0 0,0 0 0,0 1 0,0-1 0,1 0 0,-1 0 0,0 0 0,0 0 0,0 0 0,0 0 0,1 1 0,-1-1 0,0 0 0,0 0 0,0 0 0,0 0 0,1 0 0,-1 0 0,0 0 0,0 0 0,0 0 0,0 0 0,1-1 0,-1 1 0,0 0 0,-9-6 0,9 6 0,-30-11 0,30 11 0,0 0 0,-1 0 0,1 0 0,0 0 0,-1-1 0,1 1 0,0 0 0,-1 0 0,1-1 0,0 1 0,-1 0 0,1-1 0,0 1 0,-1 0 0,1-1 0,0 1 0,0-1 0,0 1 0,-1-1 0,1 1 0,0-1 0,0 1 0,0-1 0,-1 1 0,1-1 0,0 0 0,0 1 0,0-1 0,0 1 0,0-1 0,0 0 0,0 1 0,0-1 0,0 1 0,0-1 0,0 0 0,0 1 0,0-1 0,0 1 0,0-1 0,0 0 0,0 1 0,1-1 0,-1 1 0,0-1 0,0 1 0,0-1 0,1 1 0,-1-1 0,0 1 0,0-1 0,1 1 0,-1 0 0,0-1 0,0 1 0,1-1 0,-1 1 0,0 0 0,1 0 0,-1-1 0,0 1 0,1 0 0,-1 0 0,0 0 0,1-1 0,-1 1 0,1 0 0,11-26 0,14-25 0,-14 48 0,-1 33 0,-11-28 0,1 0 0,-1 0 0,0 0 0,0 0 0,0 0 0,0 0 0,0 1 0,0-1 0,0 0 0,0 0 0,-1 0 0,1 0 0,0 0 0,-1-1 0,1 1 0,-1 0 0,1 0 0,-1 0 0,1 0 0,-1-1 0,0 1 0,0-1 0,1 1 0,-1-1 0,0 1 0,-1 0 0,-1 2 0,0 0 0,1-1 0,-2 0 0,1-1 0,0 1 0,0-1 0,0 0 0,-1 0 0,-4 1 0,4-1 0,0-1 0,0-1 0,0 1 0,0-1 0,1 0 0,-1-1 0,0 0 0,-6-2 0,9 3 0,0-1 0,0 1 0,0-1 0,0 0 0,0 1 0,-1-1 0,1 0 0,0 0 0,0-1 0,0 1 0,0 0 0,0-1 0,1 1 0,-1-1 0,0 1 0,0-1 0,0 1 0,1-1 0,-1 0 0,0 0 0,1 0 0,-1 0 0,1 0 0,-1-2 0,1 2 0,1 0 0,-1 0 0,0 0 0,0 0 0,1 0 0,-1 0 0,1 0 0,-1 0 0,1 0 0,0 0 0,-1 1 0,1-1 0,0 0 0,0 1 0,0-1 0,0 1 0,-1 0 0,1-1 0,0 1 0,0 0 0,0 0 0,1 0 0,-1 0 0,0 0 0,0 1 0,0-1 0,0 1 0,0-1 0,1 1 0,-1-1 0,0 1 0,0 0 0,0 0 0,3 1 0,43-3 0,-43 4-170,1 0-1,-1 0 0,0 0 1,1 1-1,-1 0 0,0 0 1,5 6-1,5 9-6655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10:06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0 24575,'0'3'0,"1"1"0,0-1 0,-1 0 0,1 0 0,1 0 0,-1 0 0,0 0 0,5 5 0,-5-7 0,0 1 0,0-1 0,1 1 0,-1-1 0,0 1 0,-1 0 0,1-1 0,0 1 0,0 0 0,-1 0 0,1-1 0,-1 1 0,0 0 0,0 0 0,1 0 0,-1-1 0,-1 1 0,1 0 0,0 0 0,0 0 0,-1-1 0,1 1 0,-1 0 0,0 0 0,1-1 0,-1 1 0,0 0 0,0-1 0,0 1 0,-1-1 0,-1 3 0,0-2 0,1-1 0,-1 1 0,0 0 0,0-1 0,0 1 0,0-1 0,0 0 0,-1 0 0,1 0 0,0 0 0,0-1 0,-1 1 0,-4-1 0,6 1 0,1-1 0,0 0 0,-1 0 0,1 0 0,-1 0 0,1 0 0,0 0 0,-1 0 0,1 0 0,0-1 0,-1 1 0,1 0 0,0-1 0,-1 1 0,1-1 0,0 1 0,0-1 0,-1 0 0,1 1 0,0-1 0,0 0 0,0 0 0,0 1 0,0-1 0,0 0 0,1 0 0,-1 0 0,0 0 0,0 0 0,1 0 0,-1 0 0,1-1 0,-1 1 0,0-2 0,1 2 0,1 0 0,-1-1 0,0 1 0,1 0 0,0 0 0,-1 0 0,1-1 0,0 1 0,-1 0 0,1 0 0,0 0 0,0 0 0,0 0 0,0 0 0,0 0 0,0 0 0,0 0 0,1 1 0,-1-1 0,0 0 0,0 1 0,1-1 0,-1 1 0,1-1 0,-1 1 0,0-1 0,1 1 0,-1 0 0,1-1 0,-1 1 0,1 0 0,2 0 0,2-1 0,0 1 0,1-1 0,-1 1 0,0 0 0,0 0 0,12 2 0,-16-1 0,0-1 0,0 1 0,0 0 0,0 0 0,-1 0 0,1 0 0,0 0 0,0 0 0,-1 1 0,1-1 0,-1 0 0,1 1 0,-1-1 0,0 1 0,1-1 0,-1 1 0,0 0 0,0-1 0,0 1 0,-1 0 0,1 0 0,0-1 0,-1 1 0,1 0 0,-1 0 0,0 3 0,0-4 0,0 0 0,0 0 0,0 0 0,0 0 0,0 1 0,-1-1 0,1 0 0,0 0 0,-1 0 0,1 0 0,-1 0 0,0 0 0,1 0 0,-1 0 0,0 0 0,0 0 0,1 0 0,-1 0 0,0-1 0,0 1 0,0 0 0,0 0 0,0-1 0,0 1 0,-1-1 0,1 1 0,0-1 0,0 1 0,0-1 0,-1 0 0,1 1 0,0-1 0,-1 0 0,1 0 0,0 0 0,-1 0 0,1 0 0,0 0 0,-1 0 0,1 0 0,0 0 0,-2-1 0,2 1 2,0 0-1,-1 0 1,1 0-1,0-1 1,-1 1-1,1 0 1,0-1-1,0 1 1,0-1-1,0 1 1,-1-1-1,1 0 1,0 1-1,0-1 1,0 0-1,0 0 1,1 0-1,-1 0 1,0 1-1,0-1 1,0 0-1,1 0 1,-1 0-1,1 0 1,-1 0-1,1 0 1,-1-1-1,1 1 1,0 0-1,-1 0 1,1 0-1,0 0 1,0 0-1,0 0 1,0-3-1,-4-15-1420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10:06:12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37 24575,'7'0'0,"-20"-2"0,-50-9 0,63 11 0,-1 0 0,0 0 0,1 1 0,-1-1 0,0 0 0,1 0 0,-1 0 0,0 0 0,0 0 0,1-1 0,-1 1 0,0 0 0,1 0 0,-1 0 0,0 0 0,1 0 0,-1-1 0,1 1 0,-1 0 0,0-1 0,1 1 0,-1 0 0,1-1 0,-1 1 0,1 0 0,-1-1 0,1 1 0,-1-1 0,1 1 0,0 0 0,-1-1 0,1 1 0,0-1 0,0 1 0,-1-1 0,1 1 0,0-1 0,0 1 0,0-1 0,0 0 0,0 1 0,0-1 0,0 1 0,0-1 0,0 1 0,0-1 0,0 1 0,0-1 0,0 1 0,0-1 0,1 1 0,-1-1 0,0 1 0,1-1 0,-1 1 0,0-1 0,1 1 0,-1-1 0,1 1 0,-1 0 0,1-1 0,1 1 0,-1-1 0,0 1 0,1 0 0,-1 0 0,0 0 0,1 0 0,-1 0 0,1 0 0,-1 0 0,0 0 0,1 1 0,-1-1 0,0 0 0,1 1 0,-1-1 0,0 1 0,0-1 0,1 1 0,-1-1 0,0 1 0,0 0 0,0-1 0,0 1 0,0 0 0,0 0 0,0-1 0,0 1 0,-1 0 0,1 0 0,0 0 0,-1 0 0,1 0 0,0 0 0,-1 0 0,0 0 0,1 0 0,-1 0 0,0 0 0,0 0 0,1 0 0,-1 0 0,0 1 0,-1 0 0,12 52 0,-11-52 0,0 0 0,-1-1 0,1 1 0,-1 0 0,1 0 0,-1 0 0,0 0 0,0-1 0,0 1 0,0 0 0,0-1 0,0 1 0,-1-1 0,1 1 0,-1-1 0,1 1 0,-1-1 0,0 0 0,1 1 0,-1-1 0,0 0 0,0 0 0,0 0 0,-4 1 0,5-2 0,-1 0 0,1-1 0,-1 1 0,1 0 0,0 0 0,-1-1 0,1 1 0,0 0 0,-1-1 0,1 1 0,0-1 0,0 1 0,0-1 0,0 0 0,-1 1 0,1-1 0,0 0 0,1 0 0,-1 0 0,0 0 0,0 1 0,0-1 0,1 0 0,-1 0 0,0 0 0,0-2 0,0 2 0,1-1 0,-1 1 0,0 0 0,1 0 0,0-1 0,-1 1 0,1 0 0,0-1 0,0 1 0,0-1 0,0 1 0,0 0 0,0-1 0,1 1 0,-1 0 0,0-1 0,1 1 0,0 0 0,-1 0 0,1-1 0,0 1 0,0 0 0,0 0 0,1-2 0,1 2 0,-1 0 0,1-1 0,0 1 0,0 0 0,0 0 0,0 0 0,0 0 0,0 1 0,0-1 0,0 1 0,0-1 0,0 1 0,1 0 0,-1 0 0,0 0 0,0 0 0,0 0 0,0 1 0,1-1 0,-1 1 0,4 1 0,-5-2 4,0 0 0,1 1 0,-1 0 0,0-1 0,0 1-1,0 0 1,0 0 0,0-1 0,0 1 0,0 1 0,0-1 0,-1 0-1,1 0 1,0 0 0,-1 1 0,1-1 0,-1 1 0,0-1 0,0 1 0,1-1-1,-1 1 1,-1-1 0,1 1 0,0 0 0,0 0 0,-1-1 0,1 1-1,-1 0 1,0 0 0,0 1 0,1-2-33,-1 0 1,0 0-1,0-1 1,0 1-1,0 0 1,0 0-1,0 0 1,0-1-1,0 1 0,0 0 1,-1 0-1,1-1 1,0 1-1,0 0 1,-1 0-1,1-1 1,-1 1-1,1 0 0,-1-1 1,1 1-1,-1 0 1,0-1-1,1 1 1,-1-1-1,0 1 0,0-1 1,0 1-1,1-1 1,-1 1-1,0-1 1,0 0-1,0 1 1,0-1-1,0 0 0,0 1 1,0-1-1,0 0 1,0 0-1,0 0 1,0 0-1,0 0 1,0 0-1,0 0 0,0 0 1,0 0-1,0 0 1,0 0-1,0-1 1,0 1-1,0 0 1,-1-1-1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10:06:16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2 24575,'0'12'0,"0"18"0,12 3 0,4-17 0,-13-11 0,-19-6 0,-7 9 0,13 4 0,8-13 0,-8-6 0,-14-3 0,-3 14 0,14 7 0,23 0 0,9-14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10:06:19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24575,'21'87'0,"11"-52"0,-30-34 0,0-1 0,-1 1 0,1-1 0,0 0 0,-1 1 0,1-1 0,0 0 0,-1 0 0,1 0 0,0 0 0,0 0 0,0 0 0,-1 0 0,1 0 0,0 0 0,0 0 0,-1-1 0,1 1 0,0 0 0,-1-1 0,1 1 0,0-1 0,-1 1 0,1-1 0,-1 0 0,1 1 0,-1-1 0,0 0 0,0 0 0,1 1 0,1-3 0,-1 1 0,0 0 0,0 0 0,0-1 0,0 1 0,-1-1 0,1 1 0,-1-1 0,0 1 0,0-1 0,0 1 0,-1-1 0,1 0 0,-1 1 0,0-1 0,0 0 0,0 1 0,-1-1 0,0 0 0,0 1 0,0-1 0,0 1 0,0-1 0,-1 1 0,1-1 0,-1 1 0,0 0 0,0-1 0,-1 1 0,1 0 0,-1 0 0,0 0 0,1 0 0,-1 0 0,-1 1 0,1-1 0,0 0 0,-1 1 0,1 0 0,-1-1 0,1 1 0,-1 0 0,0 0 0,0 1 0,0-1 0,0 0 0,0 1 0,0-1 0,0 1 0,0 0 0,0 0 0,0 0 0,0 0 0,0 1 0,0-1 0,0 1 0,-5 0 0,10 0 3,-1 0 0,1-1 0,-1 1 1,1 0-1,-1-1 0,1 1 0,0 0 0,-1-1 0,1 1 0,0 0 0,0-1 0,0 1 0,-1-1 0,1 1 0,0-1 0,0 0 0,0 1 1,0-1-1,0 0 0,1 1 0,-1-1 0,0 0 0,0 0 0,0 1 0,0-1 0,0 0 0,1 0 0,-1 0 0,0 0 0,0 0 0,0 0 0,0 0 1,1 0-1,-1-1 0,0 1 0,0 0 0,0 0 0,2-1 0,30-1-204,-31-9-1083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10:06:21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24575,'1'5'0,"0"1"0,0-1 0,1 1 0,0-1 0,0 0 0,0 0 0,1 0 0,1 0 0,-1 0 0,6 6 0,-8-10 0,0 0 0,0 0 0,0 0 0,0 0 0,0 0 0,0 0 0,0 0 0,1 0 0,-1 0 0,0 0 0,1 0 0,-1 0 0,1-1 0,0 1 0,-1 0 0,1-1 0,0 1 0,-1-1 0,1 1 0,0-1 0,0 0 0,0 1 0,0-1 0,-1 0 0,1 0 0,0 0 0,0 0 0,0 0 0,0 0 0,0 0 0,0-1 0,-1 1 0,1 0 0,0-1 0,0 1 0,0-1 0,-1 1 0,1-1 0,0 0 0,-1 1 0,1-1 0,-1 0 0,1 0 0,-1 0 0,2-1 0,-2 1 0,0 0 0,-1 1 0,1-1 0,0 0 0,-1 1 0,1-1 0,-1 0 0,0 1 0,1-1 0,-1 0 0,0 0 0,1 1 0,-1-1 0,0 0 0,0 0 0,0 0 0,0 1 0,0-1 0,0 0 0,0 0 0,-1 0 0,1 1 0,0-1 0,-1 0 0,1 0 0,0 1 0,-1-1 0,0 0 0,1 1 0,-1-1 0,1 0 0,-1 1 0,0-1 0,0 1 0,0-1 0,1 1 0,-1-1 0,0 1 0,0-1 0,0 1 0,0-1 0,0 1 0,0 0 0,0-1 0,0 1 0,0 0 0,-1 0 0,1 0 0,0-1 0,0 1 0,0 0 0,0 0 0,0 0 0,0 0 0,-1 0 0,1 1 0,0-1 0,0 0 0,-2 1 0,1-1 0,0 0 0,-1 0 0,1 0 0,0 1 0,0-1 0,0 1 0,0-1 0,-1 1 0,1 0 0,0-1 0,0 1 0,1 0 0,-1 0 0,0 0 0,0 0 0,1 0 0,-1 0 0,0 0 0,1 1 0,0-1 0,-1 0 0,1 1 0,0-1 0,0 0 0,0 1 0,0-1 0,1 1 0,-1-1 0,0 1 0,1-1 0,0 1 0,-1-1 0,1 1 0,0 0 0,0-1 0,0 1 0,1-1 0,-1 1 0,0-1 0,1 1 0,0-1 0,-1 1 0,1-1 0,1 3 0,-2-3 2,0 0 1,0 0-1,0 1 0,0-1 0,1 0 0,-1 0 0,0 0 1,1 0-1,-1 1 0,1-1 0,0 0 0,-1 0 1,1 0-1,0 0 0,0 0 0,0 0 0,0 0 0,0 0 1,0 0-1,0 0 0,1-1 0,-1 1 0,0 0 1,1 0-1,-1-1 0,1 1 0,-1-1 0,1 1 0,-1-1 1,1 1-1,0-1 0,-1 0 0,1 1 0,0-1 0,-1 0 1,1 0-1,0 0 0,0 0 0,-1 0 0,1 0 1,0 0-1,-1 0 0,1-1 0,0 1 0,-1 0 0,1-1 1,0 1-1,-1-1 0,1 1 0,-1-1 0,1 0 0,-1 1 1,0-1-1,3-1 0,-1 0-47,-1 0 0,0 1 0,0-1 0,0 0 0,0 0 0,0 0 0,-1 0 0,1 0 0,-1 0 0,0-1 0,0 1 0,0 0 0,0 0 0,-1-1 0,1 1 0,-1 0 0,0-1 0,0 1 0,0 0 0,0-1 0,-1 1 0,1 0 0,-1-1 0,0 1 0,0 0 0,0 0 0,0 0 0,0 0 0,-1-1 0,0 1 0,1 0 0,-3-1 0,-23-19-6781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3AEB5-C303-4762-90A0-AF697EB357C4}" type="datetimeFigureOut">
              <a:rPr lang="de-DE" smtClean="0"/>
              <a:t>21.02.2022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C587F-9620-41AA-8442-404D6D5976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8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6945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 Prinzip sehen die Daten von Newton-Euler und Simulation ähnlich aus, aber die Zählen stimmen nicht überein.</a:t>
            </a:r>
          </a:p>
          <a:p>
            <a:r>
              <a:rPr lang="de-DE" dirty="0"/>
              <a:t>Als Gründe dafür können die falsche Abschätzung von Massen, </a:t>
            </a:r>
            <a:r>
              <a:rPr lang="de-DE" dirty="0" err="1"/>
              <a:t>Trägheiten</a:t>
            </a:r>
            <a:r>
              <a:rPr lang="de-DE" dirty="0"/>
              <a:t> und p- und s-Vektoren als auch falsche Minuszeichnen in den Gleichungen (z.B. falsche Richtungen der z-Achse der Koordinatensystemen)</a:t>
            </a:r>
            <a:endParaRPr lang="LID4096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7722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0045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br>
              <a:rPr lang="de-DE"/>
            </a:br>
            <a:br>
              <a:rPr lang="de-DE"/>
            </a:br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1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</a:t>
            </a: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1980001"/>
            <a:chOff x="304800" y="-468001"/>
            <a:chExt cx="10891200" cy="1980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1" y="6984001"/>
            <a:ext cx="7375299" cy="216000"/>
          </a:xfrm>
        </p:spPr>
        <p:txBody>
          <a:bodyPr/>
          <a:lstStyle/>
          <a:p>
            <a:r>
              <a:rPr lang="de-DE"/>
              <a:t>Studentische Arbeiten 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8" y="6984001"/>
            <a:ext cx="1899711" cy="216000"/>
          </a:xfrm>
        </p:spPr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C76965CB-8BC6-40F7-9EE1-139D5916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386000" y="5311011"/>
            <a:ext cx="10397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Thema des Referats Thema des Referats Thema des Referats Thema des Referats </a:t>
            </a:r>
          </a:p>
        </p:txBody>
      </p:sp>
      <p:sp>
        <p:nvSpPr>
          <p:cNvPr id="23" name="Vertikaler Textplatzhalter 2">
            <a:extLst>
              <a:ext uri="{FF2B5EF4-FFF2-40B4-BE49-F238E27FC236}">
                <a16:creationId xmlns:a16="http://schemas.microsoft.com/office/drawing/2014/main" id="{6354D33E-28C2-47F2-851F-773C0FE0AB9E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386000" y="6372000"/>
            <a:ext cx="10397489" cy="25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Referent / Fakultät / Studiengang | </a:t>
            </a:r>
            <a:r>
              <a:rPr lang="de-DE" err="1"/>
              <a:t>WiSe</a:t>
            </a:r>
            <a:r>
              <a:rPr lang="de-DE"/>
              <a:t>/</a:t>
            </a:r>
            <a:r>
              <a:rPr lang="de-DE" err="1"/>
              <a:t>SoSe</a:t>
            </a:r>
            <a:r>
              <a:rPr lang="de-DE"/>
              <a:t> 2017/19</a:t>
            </a:r>
          </a:p>
        </p:txBody>
      </p:sp>
      <p:pic>
        <p:nvPicPr>
          <p:cNvPr id="17" name="Logo HHN">
            <a:extLst>
              <a:ext uri="{FF2B5EF4-FFF2-40B4-BE49-F238E27FC236}">
                <a16:creationId xmlns:a16="http://schemas.microsoft.com/office/drawing/2014/main" id="{C84B1A6D-3DF8-4F58-88C7-3F544E41EF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0066C18D-46D1-4FD0-B624-24CB6294D971}"/>
              </a:ext>
            </a:extLst>
          </p:cNvPr>
          <p:cNvSpPr>
            <a:spLocks noGrp="1" noChangeAspect="1"/>
          </p:cNvSpPr>
          <p:nvPr>
            <p:ph type="body" orient="vert" idx="21" hasCustomPrompt="1"/>
          </p:nvPr>
        </p:nvSpPr>
        <p:spPr>
          <a:xfrm>
            <a:off x="1152000" y="4904882"/>
            <a:ext cx="128025" cy="204840"/>
          </a:xfrm>
          <a:blipFill>
            <a:blip r:embed="rId4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Bitte nicht</a:t>
            </a:r>
            <a:br>
              <a:rPr lang="de-DE"/>
            </a:br>
            <a:r>
              <a:rPr lang="de-DE"/>
              <a:t>verschieben</a:t>
            </a:r>
          </a:p>
        </p:txBody>
      </p:sp>
    </p:spTree>
    <p:extLst>
      <p:ext uri="{BB962C8B-B14F-4D97-AF65-F5344CB8AC3E}">
        <p14:creationId xmlns:p14="http://schemas.microsoft.com/office/powerpoint/2010/main" val="225263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Studentische Arbeiten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033700"/>
            <a:ext cx="11377084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565404"/>
            <a:ext cx="5592519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2002" y="2565404"/>
            <a:ext cx="5591487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43173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Studentische Arbeiten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0"/>
            <a:ext cx="11377085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565404"/>
            <a:ext cx="11377084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</p:txBody>
      </p:sp>
    </p:spTree>
    <p:extLst>
      <p:ext uri="{BB962C8B-B14F-4D97-AF65-F5344CB8AC3E}">
        <p14:creationId xmlns:p14="http://schemas.microsoft.com/office/powerpoint/2010/main" val="181455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Studentische Arbeiten 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1056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Studentische Arbeiten 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88000" y="4284000"/>
            <a:ext cx="9695489" cy="1959639"/>
          </a:xfrm>
        </p:spPr>
        <p:txBody>
          <a:bodyPr vert="horz"/>
          <a:lstStyle>
            <a:lvl1pPr marL="0" marR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99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Bei Fragen kontaktieren Sie bitte:</a:t>
            </a:r>
            <a:br>
              <a:rPr lang="de-DE"/>
            </a:br>
            <a:r>
              <a:rPr lang="de-DE"/>
              <a:t>Vorname Nachname (Menü &gt; Listenebne erhöhen)</a:t>
            </a:r>
            <a:br>
              <a:rPr lang="de-DE"/>
            </a:br>
            <a:r>
              <a:rPr lang="de-DE"/>
              <a:t>Fakultät XY | Fachrichtung </a:t>
            </a:r>
            <a:br>
              <a:rPr lang="de-DE"/>
            </a:br>
            <a:r>
              <a:rPr lang="de-DE"/>
              <a:t>meike.muster@hs-heilbronn.de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087996" y="2097092"/>
            <a:ext cx="9695489" cy="1915337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Schlusswort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CE84AFA-A866-402D-A07B-4A22F5614A5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6000" y="4716000"/>
            <a:ext cx="108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2983600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br>
              <a:rPr lang="de-DE"/>
            </a:br>
            <a:br>
              <a:rPr lang="de-DE"/>
            </a:br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Studentische Arbeiten </a:t>
            </a: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7" name="Logo HHN">
            <a:extLst>
              <a:ext uri="{FF2B5EF4-FFF2-40B4-BE49-F238E27FC236}">
                <a16:creationId xmlns:a16="http://schemas.microsoft.com/office/drawing/2014/main" id="{0D523BEA-89A6-4B17-B26B-DE39D28062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Bitte nicht</a:t>
            </a:r>
            <a:br>
              <a:rPr lang="de-DE"/>
            </a:br>
            <a:r>
              <a:rPr lang="de-DE"/>
              <a:t>verschieben</a:t>
            </a:r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1409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br>
              <a:rPr lang="de-DE"/>
            </a:br>
            <a:br>
              <a:rPr lang="de-DE"/>
            </a:br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-359999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7484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Studentische Arbeiten </a:t>
            </a: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0"/>
            <a:chExt cx="10891200" cy="7668000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0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1" name="Logo HHN">
            <a:extLst>
              <a:ext uri="{FF2B5EF4-FFF2-40B4-BE49-F238E27FC236}">
                <a16:creationId xmlns:a16="http://schemas.microsoft.com/office/drawing/2014/main" id="{3E29E0E6-E9A4-45BD-AC05-6A30C96DF2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F57B46E9-4640-4F5B-9593-5773681046DA}"/>
              </a:ext>
            </a:extLst>
          </p:cNvPr>
          <p:cNvSpPr>
            <a:spLocks noGrp="1" noChangeAspect="1"/>
          </p:cNvSpPr>
          <p:nvPr>
            <p:ph type="body" orient="vert" idx="20" hasCustomPrompt="1"/>
          </p:nvPr>
        </p:nvSpPr>
        <p:spPr>
          <a:xfrm>
            <a:off x="1026000" y="4914406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Bitte nicht</a:t>
            </a:r>
            <a:br>
              <a:rPr lang="de-DE"/>
            </a:br>
            <a:r>
              <a:rPr lang="de-DE"/>
              <a:t>verschieben</a:t>
            </a:r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4A18A00-C4DE-4EFB-897C-5FA7DAA4A4D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7200" y="30531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PLATZHALTER INSTITUTS-LOGO über den Button Bild einfügen Logo laden 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4BA0EB51-026E-42B4-8C5C-5B7C35506F2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622400" y="30470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PLATZHALTER INSTITUTS-LOGO über den Button Bild einfügen Logo laden </a:t>
            </a:r>
          </a:p>
        </p:txBody>
      </p:sp>
      <p:sp>
        <p:nvSpPr>
          <p:cNvPr id="22" name="Foliennummernplatzhalter 10">
            <a:extLst>
              <a:ext uri="{FF2B5EF4-FFF2-40B4-BE49-F238E27FC236}">
                <a16:creationId xmlns:a16="http://schemas.microsoft.com/office/drawing/2014/main" id="{6548D90A-54FB-4C5B-81B4-F47C54D4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4078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7085" y="3768205"/>
            <a:ext cx="11056403" cy="1531425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1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Campus Sontheim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7081" y="5399999"/>
            <a:ext cx="11056403" cy="288000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Studentische Arbeiten </a:t>
            </a:r>
          </a:p>
        </p:txBody>
      </p:sp>
      <p:grpSp>
        <p:nvGrpSpPr>
          <p:cNvPr id="13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7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8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9" name="Logo HHN">
            <a:extLst>
              <a:ext uri="{FF2B5EF4-FFF2-40B4-BE49-F238E27FC236}">
                <a16:creationId xmlns:a16="http://schemas.microsoft.com/office/drawing/2014/main" id="{89C540CF-8626-4B8A-AECD-DE59103C58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874" y="305319"/>
            <a:ext cx="2064615" cy="697187"/>
          </a:xfrm>
          <a:prstGeom prst="rect">
            <a:avLst/>
          </a:prstGeom>
        </p:spPr>
      </p:pic>
      <p:pic>
        <p:nvPicPr>
          <p:cNvPr id="21" name="Pfeil">
            <a:extLst>
              <a:ext uri="{FF2B5EF4-FFF2-40B4-BE49-F238E27FC236}">
                <a16:creationId xmlns:a16="http://schemas.microsoft.com/office/drawing/2014/main" id="{9B7553C5-A51D-4F5E-A635-F506117CD78D}"/>
              </a:ext>
            </a:extLst>
          </p:cNvPr>
          <p:cNvPicPr preferRelativeResize="0"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943332"/>
            <a:ext cx="180000" cy="288000"/>
          </a:xfrm>
          <a:prstGeom prst="rect">
            <a:avLst/>
          </a:prstGeom>
        </p:spPr>
      </p:pic>
      <p:sp>
        <p:nvSpPr>
          <p:cNvPr id="23" name="Foliennummernplatzhalter 10">
            <a:extLst>
              <a:ext uri="{FF2B5EF4-FFF2-40B4-BE49-F238E27FC236}">
                <a16:creationId xmlns:a16="http://schemas.microsoft.com/office/drawing/2014/main" id="{24F3020E-5E4D-4241-944A-A34A6AA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391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30728" y="2160001"/>
            <a:ext cx="10252761" cy="153142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ZWISCHENTITEL TRENNERSEITE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Studentische Arbeiten 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1530728" y="3905249"/>
            <a:ext cx="10252761" cy="2338391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Zusatz Info</a:t>
            </a:r>
          </a:p>
        </p:txBody>
      </p:sp>
      <p:grpSp>
        <p:nvGrpSpPr>
          <p:cNvPr id="14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5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6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7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8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9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1" name="Logo HHN">
            <a:extLst>
              <a:ext uri="{FF2B5EF4-FFF2-40B4-BE49-F238E27FC236}">
                <a16:creationId xmlns:a16="http://schemas.microsoft.com/office/drawing/2014/main" id="{04368BE0-163A-441F-AAC7-4D3A9B1541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pic>
        <p:nvPicPr>
          <p:cNvPr id="23" name="Pfeil">
            <a:extLst>
              <a:ext uri="{FF2B5EF4-FFF2-40B4-BE49-F238E27FC236}">
                <a16:creationId xmlns:a16="http://schemas.microsoft.com/office/drawing/2014/main" id="{BDD3B1C6-5D65-4396-8DAA-35F5FC78C81C}"/>
              </a:ext>
            </a:extLst>
          </p:cNvPr>
          <p:cNvPicPr preferRelativeResize="0"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00" y="2376000"/>
            <a:ext cx="180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0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Studentische Arbeiten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5" y="2033591"/>
            <a:ext cx="11377084" cy="421004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117315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Studentische Arbeiten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033701"/>
            <a:ext cx="11377084" cy="2231887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50172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Studentische Arbeiten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2"/>
            <a:ext cx="7128933" cy="4209936"/>
          </a:xfrm>
        </p:spPr>
        <p:txBody>
          <a:bodyPr vert="horz"/>
          <a:lstStyle>
            <a:lvl3pPr>
              <a:defRPr/>
            </a:lvl3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8" y="2097883"/>
            <a:ext cx="3862917" cy="3960020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br>
              <a:rPr lang="de-DE"/>
            </a:br>
            <a:br>
              <a:rPr lang="de-DE"/>
            </a:br>
            <a:br>
              <a:rPr lang="de-DE"/>
            </a:br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123772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47" userDrawn="1">
          <p15:clr>
            <a:srgbClr val="FBAE40"/>
          </p15:clr>
        </p15:guide>
        <p15:guide id="2" pos="4989" userDrawn="1">
          <p15:clr>
            <a:srgbClr val="FBAE40"/>
          </p15:clr>
        </p15:guide>
        <p15:guide id="3" orient="horz" pos="381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5" y="971550"/>
            <a:ext cx="12191999" cy="5886450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r>
              <a:rPr lang="de-DE"/>
              <a:t>Bild einfügen &gt;&gt; Menü &gt; Einfügen &gt; Bilder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971552"/>
            <a:ext cx="12192000" cy="5886449"/>
          </a:xfrm>
          <a:blipFill>
            <a:blip r:embed="rId2"/>
            <a:stretch>
              <a:fillRect/>
            </a:stretch>
          </a:blipFill>
        </p:spPr>
        <p:txBody>
          <a:bodyPr vert="horz" lIns="1954800" tIns="13896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Zitat auf erster Ebene // für Autor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Studentische Arbeiten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/>
          </a:p>
        </p:txBody>
      </p:sp>
      <p:grpSp>
        <p:nvGrpSpPr>
          <p:cNvPr id="13" name="Regieanweisungen"/>
          <p:cNvGrpSpPr/>
          <p:nvPr userDrawn="1"/>
        </p:nvGrpSpPr>
        <p:grpSpPr>
          <a:xfrm>
            <a:off x="-2352000" y="-468000"/>
            <a:ext cx="17280000" cy="7668001"/>
            <a:chOff x="-1764000" y="-468001"/>
            <a:chExt cx="129600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8" name="Text // Listenebene erhöhen"/>
            <p:cNvSpPr txBox="1"/>
            <p:nvPr userDrawn="1"/>
          </p:nvSpPr>
          <p:spPr>
            <a:xfrm>
              <a:off x="-1764000" y="3042062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9" name="Text // Listenebene verringern"/>
            <p:cNvSpPr txBox="1"/>
            <p:nvPr userDrawn="1"/>
          </p:nvSpPr>
          <p:spPr>
            <a:xfrm>
              <a:off x="-1764000" y="3438062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20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21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792000" y="3438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792000" y="3042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4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6" name="Logo HHN">
            <a:extLst>
              <a:ext uri="{FF2B5EF4-FFF2-40B4-BE49-F238E27FC236}">
                <a16:creationId xmlns:a16="http://schemas.microsoft.com/office/drawing/2014/main" id="{CD8A692E-F6AC-4E01-99E6-965C59B26C2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sp>
        <p:nvSpPr>
          <p:cNvPr id="28" name="Titel 9">
            <a:extLst>
              <a:ext uri="{FF2B5EF4-FFF2-40B4-BE49-F238E27FC236}">
                <a16:creationId xmlns:a16="http://schemas.microsoft.com/office/drawing/2014/main" id="{806AA2DC-065A-4166-A62B-2A250A3B3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684080"/>
            <a:ext cx="1321200" cy="1119600"/>
          </a:xfrm>
          <a:blipFill>
            <a:blip r:embed="rId6"/>
            <a:stretch>
              <a:fillRect/>
            </a:stretch>
          </a:blipFill>
        </p:spPr>
        <p:txBody>
          <a:bodyPr wrap="none" rIns="1454400" anchor="t" anchorCtr="0"/>
          <a:lstStyle>
            <a:lvl1pPr algn="r">
              <a:defRPr sz="1000" baseline="0"/>
            </a:lvl1pPr>
          </a:lstStyle>
          <a:p>
            <a:r>
              <a:rPr lang="pt-BR"/>
              <a:t>Bitte nicht</a:t>
            </a:r>
            <a:br>
              <a:rPr lang="pt-BR"/>
            </a:br>
            <a:r>
              <a:rPr lang="pt-BR"/>
              <a:t>verschieben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1501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 userDrawn="1"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 userDrawn="1"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 userDrawn="1"/>
        </p:nvCxnSpPr>
        <p:spPr>
          <a:xfrm>
            <a:off x="406400" y="1800000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405" y="89852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402" y="2033591"/>
            <a:ext cx="11377084" cy="42100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/>
              <a:t>Studentische Arbeiten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73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6" r:id="rId2"/>
    <p:sldLayoutId id="2147483670" r:id="rId3"/>
    <p:sldLayoutId id="2147483649" r:id="rId4"/>
    <p:sldLayoutId id="2147483667" r:id="rId5"/>
    <p:sldLayoutId id="2147483650" r:id="rId6"/>
    <p:sldLayoutId id="2147483660" r:id="rId7"/>
    <p:sldLayoutId id="2147483661" r:id="rId8"/>
    <p:sldLayoutId id="2147483662" r:id="rId9"/>
    <p:sldLayoutId id="2147483664" r:id="rId10"/>
    <p:sldLayoutId id="2147483665" r:id="rId11"/>
    <p:sldLayoutId id="2147483654" r:id="rId12"/>
    <p:sldLayoutId id="2147483668" r:id="rId13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281" userDrawn="1">
          <p15:clr>
            <a:srgbClr val="F26B43"/>
          </p15:clr>
        </p15:guide>
        <p15:guide id="4" orient="horz" pos="566" userDrawn="1">
          <p15:clr>
            <a:srgbClr val="F26B43"/>
          </p15:clr>
        </p15:guide>
        <p15:guide id="5" orient="horz" pos="1110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321" userDrawn="1">
          <p15:clr>
            <a:srgbClr val="547EBF"/>
          </p15:clr>
        </p15:guide>
        <p15:guide id="8" orient="horz" pos="611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20.png"/><Relationship Id="rId2" Type="http://schemas.openxmlformats.org/officeDocument/2006/relationships/image" Target="../media/image1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image" Target="../media/image22.png"/><Relationship Id="rId10" Type="http://schemas.openxmlformats.org/officeDocument/2006/relationships/image" Target="../media/image190.png"/><Relationship Id="rId4" Type="http://schemas.openxmlformats.org/officeDocument/2006/relationships/image" Target="../media/image160.png"/><Relationship Id="rId9" Type="http://schemas.openxmlformats.org/officeDocument/2006/relationships/customXml" Target="../ink/ink4.xml"/><Relationship Id="rId1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hyperlink" Target="https://www.traceparts.com/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6D0BA683-D673-4D47-BF4A-1C85741EC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346" y="0"/>
            <a:ext cx="12203346" cy="6372000"/>
          </a:xfrm>
          <a:prstGeom prst="rect">
            <a:avLst/>
          </a:prstGeom>
        </p:spPr>
      </p:pic>
      <p:sp>
        <p:nvSpPr>
          <p:cNvPr id="33" name="Titel 32">
            <a:extLst>
              <a:ext uri="{FF2B5EF4-FFF2-40B4-BE49-F238E27FC236}">
                <a16:creationId xmlns:a16="http://schemas.microsoft.com/office/drawing/2014/main" id="{F629E931-35B5-4C35-9E4F-4B92E956C0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" y="4247837"/>
            <a:ext cx="12192000" cy="3391052"/>
          </a:xfrm>
        </p:spPr>
        <p:txBody>
          <a:bodyPr/>
          <a:lstStyle/>
          <a:p>
            <a:r>
              <a:rPr lang="de-DE" sz="3200" dirty="0"/>
              <a:t>Ausgewählte Kapitel der Robotik</a:t>
            </a:r>
            <a:br>
              <a:rPr lang="de-DE" sz="3200" dirty="0"/>
            </a:br>
            <a:r>
              <a:rPr lang="de-DE" sz="2700" dirty="0"/>
              <a:t>  </a:t>
            </a:r>
            <a:br>
              <a:rPr lang="de-DE" sz="2800" dirty="0"/>
            </a:br>
            <a:r>
              <a:rPr lang="de-DE" sz="2800" dirty="0" err="1"/>
              <a:t>AbschlussPräsentation</a:t>
            </a:r>
            <a:r>
              <a:rPr lang="de-DE" sz="2800" dirty="0"/>
              <a:t> der </a:t>
            </a:r>
            <a:br>
              <a:rPr lang="de-DE" sz="2800" dirty="0"/>
            </a:br>
            <a:r>
              <a:rPr lang="de-DE" sz="2800" dirty="0"/>
              <a:t>Praktischen Arbeit</a:t>
            </a:r>
          </a:p>
        </p:txBody>
      </p:sp>
      <p:sp>
        <p:nvSpPr>
          <p:cNvPr id="20" name="Vertikaler Textplatzhalter 19">
            <a:extLst>
              <a:ext uri="{FF2B5EF4-FFF2-40B4-BE49-F238E27FC236}">
                <a16:creationId xmlns:a16="http://schemas.microsoft.com/office/drawing/2014/main" id="{399E87F5-7673-4BE6-B8D1-6DD1FBCB3ED9}"/>
              </a:ext>
            </a:extLst>
          </p:cNvPr>
          <p:cNvSpPr>
            <a:spLocks noGrp="1"/>
          </p:cNvSpPr>
          <p:nvPr>
            <p:ph type="body" orient="vert" idx="21"/>
          </p:nvPr>
        </p:nvSpPr>
        <p:spPr>
          <a:xfrm>
            <a:off x="1057275" y="4884816"/>
            <a:ext cx="228599" cy="29577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BE0E6791-45B3-48E1-89B9-68989E14A2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77801" y="6984001"/>
            <a:ext cx="7375299" cy="2160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FCE4F580-65EF-46C2-8EB0-5A64FDC329C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4C0EDC55-6BF9-417F-BCDB-701010858D8B}"/>
              </a:ext>
            </a:extLst>
          </p:cNvPr>
          <p:cNvSpPr txBox="1">
            <a:spLocks/>
          </p:cNvSpPr>
          <p:nvPr/>
        </p:nvSpPr>
        <p:spPr>
          <a:xfrm>
            <a:off x="97155" y="6600670"/>
            <a:ext cx="10397484" cy="252000"/>
          </a:xfrm>
          <a:prstGeom prst="rect">
            <a:avLst/>
          </a:prstGeom>
        </p:spPr>
        <p:txBody>
          <a:bodyPr anchor="t">
            <a:normAutofit fontScale="70000" lnSpcReduction="20000"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de-DE" b="1" dirty="0">
                <a:solidFill>
                  <a:srgbClr val="FFFFFF"/>
                </a:solidFill>
              </a:rPr>
              <a:t>WS 21/22  |  Gruppe 4  |  Schäfer, Lisa-Franziska / </a:t>
            </a:r>
            <a:r>
              <a:rPr lang="de-DE" b="1" dirty="0" err="1">
                <a:solidFill>
                  <a:srgbClr val="FFFFFF"/>
                </a:solidFill>
              </a:rPr>
              <a:t>Kondratev</a:t>
            </a:r>
            <a:r>
              <a:rPr lang="de-DE" b="1" dirty="0">
                <a:solidFill>
                  <a:srgbClr val="FFFFFF"/>
                </a:solidFill>
              </a:rPr>
              <a:t>, Semyon</a:t>
            </a:r>
          </a:p>
        </p:txBody>
      </p:sp>
    </p:spTree>
    <p:extLst>
      <p:ext uri="{BB962C8B-B14F-4D97-AF65-F5344CB8AC3E}">
        <p14:creationId xmlns:p14="http://schemas.microsoft.com/office/powerpoint/2010/main" val="4156027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D5B9902-512C-4887-8B02-38EFAF0C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272A07-693A-4742-97AC-00CB4ED2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94D26F-7842-4C34-A20F-08DEA65A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C7BE041-4AB5-4420-B954-05B492263396}"/>
              </a:ext>
            </a:extLst>
          </p:cNvPr>
          <p:cNvSpPr txBox="1"/>
          <p:nvPr/>
        </p:nvSpPr>
        <p:spPr>
          <a:xfrm>
            <a:off x="406401" y="5698350"/>
            <a:ext cx="11471745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/>
              <a:t>		Start Position						Ziel Position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3D9FAC6-2F85-44A6-86E2-A9AC766A4D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39" t="14653" r="14900" b="15414"/>
          <a:stretch/>
        </p:blipFill>
        <p:spPr>
          <a:xfrm>
            <a:off x="406402" y="2039367"/>
            <a:ext cx="4926200" cy="361136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65BFC60-80BB-4CB9-A2F0-4FD0D19DA5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59" t="14521" r="14901" b="15545"/>
          <a:stretch/>
        </p:blipFill>
        <p:spPr>
          <a:xfrm>
            <a:off x="6753886" y="2036129"/>
            <a:ext cx="5029600" cy="3627661"/>
          </a:xfrm>
          <a:prstGeom prst="rect">
            <a:avLst/>
          </a:prstGeom>
        </p:spPr>
      </p:pic>
      <p:sp>
        <p:nvSpPr>
          <p:cNvPr id="14" name="Pfeil: eingekerbt nach rechts 13">
            <a:extLst>
              <a:ext uri="{FF2B5EF4-FFF2-40B4-BE49-F238E27FC236}">
                <a16:creationId xmlns:a16="http://schemas.microsoft.com/office/drawing/2014/main" id="{B354BB87-A1A0-45BD-A1E2-04137FB4E5CF}"/>
              </a:ext>
            </a:extLst>
          </p:cNvPr>
          <p:cNvSpPr/>
          <p:nvPr/>
        </p:nvSpPr>
        <p:spPr>
          <a:xfrm>
            <a:off x="5585988" y="3429000"/>
            <a:ext cx="986828" cy="650788"/>
          </a:xfrm>
          <a:prstGeom prst="notched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4">
            <a:extLst>
              <a:ext uri="{FF2B5EF4-FFF2-40B4-BE49-F238E27FC236}">
                <a16:creationId xmlns:a16="http://schemas.microsoft.com/office/drawing/2014/main" id="{2EBE0590-A143-482B-84A0-E974C9760270}"/>
              </a:ext>
            </a:extLst>
          </p:cNvPr>
          <p:cNvSpPr txBox="1">
            <a:spLocks/>
          </p:cNvSpPr>
          <p:nvPr/>
        </p:nvSpPr>
        <p:spPr>
          <a:xfrm>
            <a:off x="406401" y="93027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 cap="all" spc="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i="1" cap="none" dirty="0">
                <a:latin typeface="+mn-lt"/>
              </a:rPr>
              <a:t>Darstellung der Bewegungssequenz</a:t>
            </a:r>
            <a:endParaRPr lang="de-DE" sz="4400" i="1" cap="none" dirty="0">
              <a:latin typeface="+mn-lt"/>
            </a:endParaRPr>
          </a:p>
          <a:p>
            <a:r>
              <a:rPr lang="de-DE" sz="2000" i="1" cap="none" dirty="0">
                <a:latin typeface="+mn-lt"/>
              </a:rPr>
              <a:t>Start- und Endposition</a:t>
            </a:r>
          </a:p>
          <a:p>
            <a:endParaRPr lang="de-DE" sz="3200" i="1" cap="none" dirty="0">
              <a:latin typeface="+mn-lt"/>
            </a:endParaRPr>
          </a:p>
          <a:p>
            <a:br>
              <a:rPr lang="de-DE" sz="3200" i="1" cap="none" dirty="0">
                <a:latin typeface="+mn-lt"/>
              </a:rPr>
            </a:br>
            <a:endParaRPr lang="de-DE" sz="2000" i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090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D5B9902-512C-4887-8B02-38EFAF0C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272A07-693A-4742-97AC-00CB4ED2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94D26F-7842-4C34-A20F-08DEA65A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C7BE041-4AB5-4420-B954-05B492263396}"/>
              </a:ext>
            </a:extLst>
          </p:cNvPr>
          <p:cNvSpPr txBox="1"/>
          <p:nvPr/>
        </p:nvSpPr>
        <p:spPr>
          <a:xfrm>
            <a:off x="406402" y="2053756"/>
            <a:ext cx="5958186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Bewegung durch Ansteuerung der einzelnen Achsen mit „Polynominal </a:t>
            </a:r>
            <a:r>
              <a:rPr lang="de-DE" dirty="0" err="1"/>
              <a:t>Trajectory</a:t>
            </a:r>
            <a:r>
              <a:rPr lang="de-DE" dirty="0"/>
              <a:t>“-Block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Erzeugung von Trajektorien durch gegebene Weg- und Zeitpunkte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B483535-6A75-46CF-8D50-2D4EE0F10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588" y="2468203"/>
            <a:ext cx="5052838" cy="2230467"/>
          </a:xfrm>
          <a:prstGeom prst="rect">
            <a:avLst/>
          </a:prstGeom>
        </p:spPr>
      </p:pic>
      <p:sp>
        <p:nvSpPr>
          <p:cNvPr id="10" name="Titel 4">
            <a:extLst>
              <a:ext uri="{FF2B5EF4-FFF2-40B4-BE49-F238E27FC236}">
                <a16:creationId xmlns:a16="http://schemas.microsoft.com/office/drawing/2014/main" id="{76DF77ED-D6C9-4B23-AB06-4A6F8EFA4B01}"/>
              </a:ext>
            </a:extLst>
          </p:cNvPr>
          <p:cNvSpPr txBox="1">
            <a:spLocks/>
          </p:cNvSpPr>
          <p:nvPr/>
        </p:nvSpPr>
        <p:spPr>
          <a:xfrm>
            <a:off x="406401" y="93027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 cap="all" spc="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i="1" cap="none" dirty="0">
                <a:latin typeface="+mn-lt"/>
              </a:rPr>
              <a:t>Darstellung der Bewegungssequenz</a:t>
            </a:r>
          </a:p>
          <a:p>
            <a:r>
              <a:rPr lang="de-DE" sz="2000" i="1" cap="none" dirty="0">
                <a:latin typeface="+mn-lt"/>
              </a:rPr>
              <a:t>Vorgehensweise</a:t>
            </a:r>
            <a:br>
              <a:rPr lang="de-DE" sz="3200" i="1" cap="none" dirty="0">
                <a:latin typeface="+mn-lt"/>
              </a:rPr>
            </a:br>
            <a:endParaRPr lang="de-DE" sz="2000" i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198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D5B9902-512C-4887-8B02-38EFAF0C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272A07-693A-4742-97AC-00CB4ED2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94D26F-7842-4C34-A20F-08DEA65A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C7BE041-4AB5-4420-B954-05B492263396}"/>
              </a:ext>
            </a:extLst>
          </p:cNvPr>
          <p:cNvSpPr txBox="1"/>
          <p:nvPr/>
        </p:nvSpPr>
        <p:spPr>
          <a:xfrm>
            <a:off x="406402" y="2053756"/>
            <a:ext cx="5958186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Bewegung durch Ansteuerung der einzelnen Achsen mit „Polynominal </a:t>
            </a:r>
            <a:r>
              <a:rPr lang="de-DE" dirty="0" err="1"/>
              <a:t>Trajectory</a:t>
            </a:r>
            <a:r>
              <a:rPr lang="de-DE" dirty="0"/>
              <a:t>“-Block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Erzeugung von Trajektorien durch gegebene Weg- und Zeitpunkte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Hier: Vorgabe des Rotationswinkels über Zeit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„Simulink-PS-Converter“ zur Umwandlung des Signals in Rad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B483535-6A75-46CF-8D50-2D4EE0F10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588" y="2468203"/>
            <a:ext cx="5052838" cy="2230467"/>
          </a:xfrm>
          <a:prstGeom prst="rect">
            <a:avLst/>
          </a:prstGeom>
        </p:spPr>
      </p:pic>
      <p:sp>
        <p:nvSpPr>
          <p:cNvPr id="11" name="Titel 4">
            <a:extLst>
              <a:ext uri="{FF2B5EF4-FFF2-40B4-BE49-F238E27FC236}">
                <a16:creationId xmlns:a16="http://schemas.microsoft.com/office/drawing/2014/main" id="{E9E41C1C-1B40-40F3-A870-3A828B42928E}"/>
              </a:ext>
            </a:extLst>
          </p:cNvPr>
          <p:cNvSpPr txBox="1">
            <a:spLocks/>
          </p:cNvSpPr>
          <p:nvPr/>
        </p:nvSpPr>
        <p:spPr>
          <a:xfrm>
            <a:off x="406401" y="93027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 cap="all" spc="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i="1" cap="none" dirty="0">
                <a:latin typeface="+mn-lt"/>
              </a:rPr>
              <a:t>Darstellung der Bewegungssequenz</a:t>
            </a:r>
          </a:p>
          <a:p>
            <a:r>
              <a:rPr lang="de-DE" sz="2000" i="1" cap="none" dirty="0">
                <a:latin typeface="+mn-lt"/>
              </a:rPr>
              <a:t>Vorgehensweise</a:t>
            </a:r>
            <a:br>
              <a:rPr lang="de-DE" sz="3200" i="1" cap="none" dirty="0">
                <a:latin typeface="+mn-lt"/>
              </a:rPr>
            </a:br>
            <a:endParaRPr lang="de-DE" sz="2000" i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184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D5B9902-512C-4887-8B02-38EFAF0C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272A07-693A-4742-97AC-00CB4ED2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94D26F-7842-4C34-A20F-08DEA65A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D3BE1726-166C-4828-8E6C-2D49D99CD936}"/>
              </a:ext>
            </a:extLst>
          </p:cNvPr>
          <p:cNvSpPr txBox="1">
            <a:spLocks/>
          </p:cNvSpPr>
          <p:nvPr/>
        </p:nvSpPr>
        <p:spPr>
          <a:xfrm>
            <a:off x="406401" y="93027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 cap="all" spc="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i="1" cap="none" dirty="0">
                <a:latin typeface="+mn-lt"/>
              </a:rPr>
              <a:t>Darstellung der Bewegungssequenz</a:t>
            </a:r>
          </a:p>
          <a:p>
            <a:br>
              <a:rPr lang="de-DE" sz="3200" i="1" cap="none" dirty="0">
                <a:latin typeface="+mn-lt"/>
              </a:rPr>
            </a:br>
            <a:endParaRPr lang="de-DE" sz="2000" i="1" dirty="0">
              <a:latin typeface="Calibri" panose="020F050202020403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DF73CDB-B28D-4459-BB15-B73B95FE1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59" y="1874067"/>
            <a:ext cx="11020505" cy="457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46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AF8D9E1-309D-42F2-8875-40BB94B7E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110FCF2-8A32-403F-815C-CBE63B19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Kondratev, Semyon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3E12268-7B84-4253-8E5C-6082B043A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9" name="Titel 4">
            <a:extLst>
              <a:ext uri="{FF2B5EF4-FFF2-40B4-BE49-F238E27FC236}">
                <a16:creationId xmlns:a16="http://schemas.microsoft.com/office/drawing/2014/main" id="{07251F92-7FE2-4415-B1B6-A206565728C8}"/>
              </a:ext>
            </a:extLst>
          </p:cNvPr>
          <p:cNvSpPr txBox="1">
            <a:spLocks/>
          </p:cNvSpPr>
          <p:nvPr/>
        </p:nvSpPr>
        <p:spPr>
          <a:xfrm>
            <a:off x="406401" y="93027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 cap="all" spc="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i="1" cap="none" dirty="0">
                <a:latin typeface="+mn-lt"/>
              </a:rPr>
              <a:t>Abschätzung von Massen und </a:t>
            </a:r>
            <a:r>
              <a:rPr lang="de-DE" sz="3200" i="1" cap="none" dirty="0" err="1">
                <a:latin typeface="+mn-lt"/>
              </a:rPr>
              <a:t>Trägheiten</a:t>
            </a:r>
            <a:endParaRPr lang="de-DE" sz="3200" i="1" cap="none" dirty="0">
              <a:latin typeface="+mn-lt"/>
            </a:endParaRPr>
          </a:p>
          <a:p>
            <a:r>
              <a:rPr lang="de-DE" sz="2000" i="1" cap="none" dirty="0">
                <a:latin typeface="+mn-lt"/>
              </a:rPr>
              <a:t>Modellansicht und Darstellung der Schwerpunkte</a:t>
            </a:r>
          </a:p>
          <a:p>
            <a:br>
              <a:rPr lang="de-DE" sz="3200" i="1" cap="none" dirty="0">
                <a:latin typeface="+mn-lt"/>
              </a:rPr>
            </a:br>
            <a:endParaRPr lang="de-DE" sz="2000" i="1" dirty="0">
              <a:latin typeface="Calibri" panose="020F050202020403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23F17CE-CF23-403A-B073-C3016CF55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891" y="1969998"/>
            <a:ext cx="4879355" cy="43042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B4B6C450-9AA3-4623-8A64-1CF7D7A83C5E}"/>
                  </a:ext>
                </a:extLst>
              </p14:cNvPr>
              <p14:cNvContentPartPr/>
              <p14:nvPr/>
            </p14:nvContentPartPr>
            <p14:xfrm>
              <a:off x="8593977" y="4645841"/>
              <a:ext cx="47733" cy="45719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B4B6C450-9AA3-4623-8A64-1CF7D7A83C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85005" y="4636770"/>
                <a:ext cx="65319" cy="634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62D67433-8860-418A-86AD-9119EBF37AEC}"/>
                  </a:ext>
                </a:extLst>
              </p14:cNvPr>
              <p14:cNvContentPartPr/>
              <p14:nvPr/>
            </p14:nvContentPartPr>
            <p14:xfrm>
              <a:off x="8930217" y="3511841"/>
              <a:ext cx="45719" cy="45719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62D67433-8860-418A-86AD-9119EBF37A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21217" y="3502841"/>
                <a:ext cx="63359" cy="633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05C6B7D8-BA0A-47FD-8FBD-75EF2FCC677C}"/>
                  </a:ext>
                </a:extLst>
              </p14:cNvPr>
              <p14:cNvContentPartPr/>
              <p14:nvPr/>
            </p14:nvContentPartPr>
            <p14:xfrm>
              <a:off x="9435297" y="3229241"/>
              <a:ext cx="45719" cy="45719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05C6B7D8-BA0A-47FD-8FBD-75EF2FCC677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26519" y="3220533"/>
                <a:ext cx="63641" cy="634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519CE2A9-5FA2-4D93-A5A1-2D9861548E6A}"/>
                  </a:ext>
                </a:extLst>
              </p14:cNvPr>
              <p14:cNvContentPartPr/>
              <p14:nvPr/>
            </p14:nvContentPartPr>
            <p14:xfrm>
              <a:off x="10517457" y="3893801"/>
              <a:ext cx="45719" cy="45719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519CE2A9-5FA2-4D93-A5A1-2D9861548E6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508386" y="3885023"/>
                <a:ext cx="63499" cy="636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BCFA8E1A-44D3-4424-BDFB-AB28E4226EBB}"/>
                  </a:ext>
                </a:extLst>
              </p14:cNvPr>
              <p14:cNvContentPartPr/>
              <p14:nvPr/>
            </p14:nvContentPartPr>
            <p14:xfrm>
              <a:off x="10846857" y="3855281"/>
              <a:ext cx="45719" cy="45719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BCFA8E1A-44D3-4424-BDFB-AB28E4226EB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837786" y="3846210"/>
                <a:ext cx="63499" cy="634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F46C64DA-C040-4E61-98B4-DD0C348F84CB}"/>
                  </a:ext>
                </a:extLst>
              </p14:cNvPr>
              <p14:cNvContentPartPr/>
              <p14:nvPr/>
            </p14:nvContentPartPr>
            <p14:xfrm>
              <a:off x="10986897" y="4049321"/>
              <a:ext cx="45719" cy="45719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F46C64DA-C040-4E61-98B4-DD0C348F84C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977679" y="4040543"/>
                <a:ext cx="63785" cy="63641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F34B3E5E-6BFC-47BF-B75F-AA530F1AAE4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7754" y="1934800"/>
            <a:ext cx="6771464" cy="1248722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9B58AF96-47D0-44CA-8C68-117A3E1F1C8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32586" y="3343847"/>
            <a:ext cx="3306108" cy="2695426"/>
          </a:xfrm>
          <a:prstGeom prst="rect">
            <a:avLst/>
          </a:prstGeom>
        </p:spPr>
      </p:pic>
      <p:sp>
        <p:nvSpPr>
          <p:cNvPr id="28" name="Овал 27">
            <a:extLst>
              <a:ext uri="{FF2B5EF4-FFF2-40B4-BE49-F238E27FC236}">
                <a16:creationId xmlns:a16="http://schemas.microsoft.com/office/drawing/2014/main" id="{D594877F-3066-49C9-A686-2FA5DD665284}"/>
              </a:ext>
            </a:extLst>
          </p:cNvPr>
          <p:cNvSpPr/>
          <p:nvPr/>
        </p:nvSpPr>
        <p:spPr>
          <a:xfrm>
            <a:off x="2194560" y="1969998"/>
            <a:ext cx="510540" cy="361722"/>
          </a:xfrm>
          <a:prstGeom prst="ellipse">
            <a:avLst/>
          </a:prstGeom>
          <a:noFill/>
          <a:ln>
            <a:solidFill>
              <a:srgbClr val="009F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6EAA2C70-FD62-4161-A526-BD2FDA0C7896}"/>
              </a:ext>
            </a:extLst>
          </p:cNvPr>
          <p:cNvCxnSpPr>
            <a:cxnSpLocks/>
            <a:stCxn id="28" idx="5"/>
          </p:cNvCxnSpPr>
          <p:nvPr/>
        </p:nvCxnSpPr>
        <p:spPr>
          <a:xfrm>
            <a:off x="2630333" y="2278747"/>
            <a:ext cx="1121838" cy="1233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B683536-A796-4923-AAFA-5D948ECFF5A7}"/>
              </a:ext>
            </a:extLst>
          </p:cNvPr>
          <p:cNvSpPr txBox="1"/>
          <p:nvPr/>
        </p:nvSpPr>
        <p:spPr>
          <a:xfrm>
            <a:off x="305156" y="3759679"/>
            <a:ext cx="31274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400" dirty="0"/>
              <a:t>Transform Sensor – für Rotationsmatrix und den p-Vektor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400" dirty="0"/>
              <a:t>Inertia Sensor – für eine Masse, </a:t>
            </a:r>
            <a:br>
              <a:rPr lang="de-DE" sz="1400" dirty="0"/>
            </a:br>
            <a:r>
              <a:rPr lang="de-DE" sz="1400" dirty="0"/>
              <a:t>s-Vektor vom K1 nach Schwerpunkt des AT1, und zentrierte Trägheitsmatrix</a:t>
            </a:r>
          </a:p>
        </p:txBody>
      </p:sp>
    </p:spTree>
    <p:extLst>
      <p:ext uri="{BB962C8B-B14F-4D97-AF65-F5344CB8AC3E}">
        <p14:creationId xmlns:p14="http://schemas.microsoft.com/office/powerpoint/2010/main" val="609053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B6D29C8-EBED-470F-996F-3D9695001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A198937-A2D9-4426-9E2C-3AF6F04EE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50C53D2-527F-4A3C-BEFA-4401AC8B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C9ADCD14-EC13-4EA4-B1B7-093A97C91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Ausgabe</a:t>
            </a:r>
            <a:r>
              <a:rPr lang="en-US" dirty="0"/>
              <a:t> von </a:t>
            </a:r>
            <a:r>
              <a:rPr lang="en-US" dirty="0" err="1"/>
              <a:t>Drehmomentverl</a:t>
            </a:r>
            <a:r>
              <a:rPr lang="de-DE" dirty="0" err="1"/>
              <a:t>äufen</a:t>
            </a:r>
            <a:r>
              <a:rPr lang="de-DE" dirty="0"/>
              <a:t> der antriebe (inverse </a:t>
            </a:r>
            <a:r>
              <a:rPr lang="de-DE" dirty="0" err="1"/>
              <a:t>dynamik</a:t>
            </a:r>
            <a:r>
              <a:rPr lang="de-DE" dirty="0"/>
              <a:t>)</a:t>
            </a:r>
            <a:endParaRPr lang="LID409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443F45-62E0-476F-B41F-DB636CB51CF1}"/>
              </a:ext>
            </a:extLst>
          </p:cNvPr>
          <p:cNvSpPr txBox="1"/>
          <p:nvPr/>
        </p:nvSpPr>
        <p:spPr>
          <a:xfrm>
            <a:off x="406401" y="1868711"/>
            <a:ext cx="5326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Drehmomente für PTP zwischen 2 erste Punkte</a:t>
            </a:r>
            <a:endParaRPr lang="LID4096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96B2384-C792-451F-950D-F5AC21046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814" y="2238043"/>
            <a:ext cx="4583286" cy="407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36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197FAB1-D29A-4359-A799-8BAD99F20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59AFCF6-9902-4AA4-BE68-C7949AF60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ED1BCAF-B7DC-4952-A1B2-566D2177B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103501A-6198-4D49-A42A-2B7E34C5F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900" dirty="0" err="1"/>
              <a:t>Vergleichrechnung</a:t>
            </a:r>
            <a:r>
              <a:rPr lang="de-DE" sz="2900" dirty="0"/>
              <a:t> mit newton-</a:t>
            </a:r>
            <a:r>
              <a:rPr lang="de-DE" sz="2900" dirty="0" err="1"/>
              <a:t>euler</a:t>
            </a:r>
            <a:r>
              <a:rPr lang="de-DE" sz="2900" dirty="0"/>
              <a:t>-verfahren.</a:t>
            </a:r>
            <a:br>
              <a:rPr lang="de-DE" sz="2900" dirty="0"/>
            </a:br>
            <a:r>
              <a:rPr lang="de-DE" sz="2900" dirty="0"/>
              <a:t>Ergebnisse </a:t>
            </a:r>
            <a:endParaRPr lang="LID4096" sz="2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7F5DEE-B731-47F7-8F4C-234F4843D0E4}"/>
              </a:ext>
            </a:extLst>
          </p:cNvPr>
          <p:cNvSpPr txBox="1"/>
          <p:nvPr/>
        </p:nvSpPr>
        <p:spPr>
          <a:xfrm>
            <a:off x="7172715" y="1831316"/>
            <a:ext cx="2711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Newton-Euler Verfahren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FA32AC-D8B4-4782-A9E5-82FE0674BA65}"/>
              </a:ext>
            </a:extLst>
          </p:cNvPr>
          <p:cNvSpPr txBox="1"/>
          <p:nvPr/>
        </p:nvSpPr>
        <p:spPr>
          <a:xfrm>
            <a:off x="1958340" y="1852458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Simulationsdaten</a:t>
            </a:r>
            <a:endParaRPr lang="LID4096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96CA2F-445D-4886-BC54-ECCFEC8F5E8F}"/>
              </a:ext>
            </a:extLst>
          </p:cNvPr>
          <p:cNvSpPr txBox="1"/>
          <p:nvPr/>
        </p:nvSpPr>
        <p:spPr>
          <a:xfrm>
            <a:off x="353061" y="5746792"/>
            <a:ext cx="11377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Im Prinzip sehen die Daten von Newton-Euler und Simulation ähnlich aus, aber die Zählen stimmen nicht überein.</a:t>
            </a:r>
          </a:p>
          <a:p>
            <a:r>
              <a:rPr lang="de-DE" sz="1200" dirty="0"/>
              <a:t>Als Gründe dafür können die falsche Abschätzung von Massen, </a:t>
            </a:r>
            <a:r>
              <a:rPr lang="de-DE" sz="1200" dirty="0" err="1"/>
              <a:t>Trägheiten</a:t>
            </a:r>
            <a:r>
              <a:rPr lang="de-DE" sz="1200" dirty="0"/>
              <a:t> und p- und s-Vektoren als auch die falsche Minuszeichnen in den Gleichungen (z.B. falsche Richtungen der z-Achse der Koordinatensystemen)</a:t>
            </a:r>
            <a:endParaRPr lang="LID4096" sz="12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61555A7-8C50-4E6C-A78A-4EEB9BE84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394" y="2276488"/>
            <a:ext cx="3767704" cy="339446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678C44C-DC10-47E2-8AE3-30EEBB707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150" y="2244703"/>
            <a:ext cx="3932301" cy="347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796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1EAD30D-B7BA-4215-B2F2-7AD1B9448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5B52C9E-73F3-4290-ACAB-F4528A259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FDF3787-D113-4AC1-8B1D-3BBE0809A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F92D7F3-C7BA-4E7D-9F23-2DDA359E5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900" dirty="0" err="1"/>
              <a:t>Vergleichrechnung</a:t>
            </a:r>
            <a:r>
              <a:rPr lang="de-DE" sz="2900" dirty="0"/>
              <a:t> mit newton-</a:t>
            </a:r>
            <a:r>
              <a:rPr lang="de-DE" sz="2900" dirty="0" err="1"/>
              <a:t>euler</a:t>
            </a:r>
            <a:r>
              <a:rPr lang="de-DE" sz="2900" dirty="0"/>
              <a:t>-</a:t>
            </a:r>
            <a:r>
              <a:rPr lang="de-DE" sz="2900" dirty="0" err="1"/>
              <a:t>verfahreN</a:t>
            </a:r>
            <a:r>
              <a:rPr lang="de-DE" sz="2900" dirty="0"/>
              <a:t>.</a:t>
            </a:r>
            <a:br>
              <a:rPr lang="de-DE" sz="2900" dirty="0"/>
            </a:br>
            <a:r>
              <a:rPr lang="de-DE" sz="2900" dirty="0"/>
              <a:t>Berechnung der </a:t>
            </a:r>
            <a:r>
              <a:rPr lang="de-DE" sz="2900" dirty="0" err="1"/>
              <a:t>kinematik</a:t>
            </a:r>
            <a:endParaRPr lang="LID4096" sz="29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478A063-B10B-46F4-96B0-5574DAC65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984" y="2016660"/>
            <a:ext cx="4321913" cy="405585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7BABACD-3BC1-4D0D-B243-6DCCBFD95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37" y="2016660"/>
            <a:ext cx="2251587" cy="13251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FD62EB-6E12-4BC8-BD80-B4990418E979}"/>
              </a:ext>
            </a:extLst>
          </p:cNvPr>
          <p:cNvSpPr txBox="1"/>
          <p:nvPr/>
        </p:nvSpPr>
        <p:spPr>
          <a:xfrm>
            <a:off x="339440" y="3394268"/>
            <a:ext cx="17395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Quelle: </a:t>
            </a:r>
            <a:r>
              <a:rPr lang="en-US" sz="700" dirty="0" err="1"/>
              <a:t>Roboterdynamik</a:t>
            </a:r>
            <a:r>
              <a:rPr lang="en-US" sz="700" dirty="0"/>
              <a:t>, </a:t>
            </a:r>
            <a:r>
              <a:rPr lang="en-US" sz="700" dirty="0" err="1"/>
              <a:t>Vorlesung</a:t>
            </a:r>
            <a:r>
              <a:rPr lang="en-US" sz="700" dirty="0"/>
              <a:t> 10</a:t>
            </a:r>
            <a:endParaRPr lang="LID4096" sz="70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17D2675-B2E2-4A2F-9197-F2DFEDE37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6455" y="3723809"/>
            <a:ext cx="2445951" cy="32078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AB7EA0B-1D56-4707-BD51-421949A1BB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6455" y="4111688"/>
            <a:ext cx="3741351" cy="42162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A4B870C-26B7-4F23-BDDC-FACB07B012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8021" y="4621190"/>
            <a:ext cx="3658217" cy="318708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29C4085A-7D80-4A89-B8EE-E8A962B539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9589" y="5027771"/>
            <a:ext cx="3658217" cy="30864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B370764-534E-4292-BC6D-367C87FFCFDF}"/>
              </a:ext>
            </a:extLst>
          </p:cNvPr>
          <p:cNvSpPr txBox="1"/>
          <p:nvPr/>
        </p:nvSpPr>
        <p:spPr>
          <a:xfrm>
            <a:off x="7122646" y="3417956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Gleichungen</a:t>
            </a:r>
            <a:r>
              <a:rPr lang="en-US" sz="1400" dirty="0"/>
              <a:t>:</a:t>
            </a:r>
            <a:endParaRPr lang="LID4096" sz="1400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3EC3923F-B2CF-457A-B3FE-C76933ADE5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6544" y="2491665"/>
            <a:ext cx="2640927" cy="30777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D8FCA1C-26CA-4DC9-8184-466AB3815C6F}"/>
              </a:ext>
            </a:extLst>
          </p:cNvPr>
          <p:cNvSpPr txBox="1"/>
          <p:nvPr/>
        </p:nvSpPr>
        <p:spPr>
          <a:xfrm>
            <a:off x="7122646" y="2160312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Anfangsbedingungen</a:t>
            </a:r>
            <a:r>
              <a:rPr lang="en-US" sz="1400" dirty="0"/>
              <a:t>:</a:t>
            </a:r>
            <a:endParaRPr lang="LID4096" sz="1400" dirty="0"/>
          </a:p>
        </p:txBody>
      </p: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C6C7D7F4-1737-4997-8018-9B820B3E16D5}"/>
              </a:ext>
            </a:extLst>
          </p:cNvPr>
          <p:cNvCxnSpPr>
            <a:stCxn id="22" idx="1"/>
          </p:cNvCxnSpPr>
          <p:nvPr/>
        </p:nvCxnSpPr>
        <p:spPr>
          <a:xfrm flipH="1">
            <a:off x="5410200" y="5182094"/>
            <a:ext cx="2179389" cy="50242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DC68EBD8-941F-46BA-9DB3-06768447783C}"/>
              </a:ext>
            </a:extLst>
          </p:cNvPr>
          <p:cNvCxnSpPr>
            <a:stCxn id="20" idx="1"/>
          </p:cNvCxnSpPr>
          <p:nvPr/>
        </p:nvCxnSpPr>
        <p:spPr>
          <a:xfrm flipH="1">
            <a:off x="5212080" y="4780544"/>
            <a:ext cx="2335941" cy="59051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7B2E5BA4-5393-4EC9-BB42-AF2208C4D6AE}"/>
              </a:ext>
            </a:extLst>
          </p:cNvPr>
          <p:cNvCxnSpPr>
            <a:stCxn id="18" idx="1"/>
          </p:cNvCxnSpPr>
          <p:nvPr/>
        </p:nvCxnSpPr>
        <p:spPr>
          <a:xfrm flipH="1">
            <a:off x="5326380" y="4322503"/>
            <a:ext cx="2180075" cy="65350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BB6DD626-6220-422B-B70C-222B6E8BCA9B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5008368" y="3884199"/>
            <a:ext cx="2498087" cy="93959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B6F5949-DCB6-4765-BFEA-538FF622F54B}"/>
              </a:ext>
            </a:extLst>
          </p:cNvPr>
          <p:cNvSpPr txBox="1"/>
          <p:nvPr/>
        </p:nvSpPr>
        <p:spPr>
          <a:xfrm>
            <a:off x="7122646" y="3046669"/>
            <a:ext cx="3996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Berechnung</a:t>
            </a:r>
            <a:r>
              <a:rPr lang="en-US" sz="1400" dirty="0"/>
              <a:t> der </a:t>
            </a:r>
            <a:r>
              <a:rPr lang="en-US" sz="1400" dirty="0" err="1"/>
              <a:t>Geschwindigkeiten</a:t>
            </a:r>
            <a:r>
              <a:rPr lang="en-US" sz="1400" dirty="0"/>
              <a:t> </a:t>
            </a:r>
            <a:r>
              <a:rPr lang="en-US" sz="1400" dirty="0" err="1"/>
              <a:t>usw</a:t>
            </a:r>
            <a:r>
              <a:rPr lang="en-US" sz="1400" dirty="0"/>
              <a:t>. für K1.</a:t>
            </a:r>
            <a:endParaRPr lang="LID4096" sz="1400" dirty="0"/>
          </a:p>
        </p:txBody>
      </p:sp>
      <p:sp>
        <p:nvSpPr>
          <p:cNvPr id="36" name="Левая фигурная скобка 35">
            <a:extLst>
              <a:ext uri="{FF2B5EF4-FFF2-40B4-BE49-F238E27FC236}">
                <a16:creationId xmlns:a16="http://schemas.microsoft.com/office/drawing/2014/main" id="{683EF54C-543D-47DE-A7E4-4DE2BAB3E3EC}"/>
              </a:ext>
            </a:extLst>
          </p:cNvPr>
          <p:cNvSpPr/>
          <p:nvPr/>
        </p:nvSpPr>
        <p:spPr>
          <a:xfrm>
            <a:off x="6913260" y="2206004"/>
            <a:ext cx="209386" cy="1175331"/>
          </a:xfrm>
          <a:prstGeom prst="lef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88E1AB9E-276D-4B18-8769-1169E776B7ED}"/>
              </a:ext>
            </a:extLst>
          </p:cNvPr>
          <p:cNvCxnSpPr>
            <a:stCxn id="36" idx="1"/>
          </p:cNvCxnSpPr>
          <p:nvPr/>
        </p:nvCxnSpPr>
        <p:spPr>
          <a:xfrm flipH="1">
            <a:off x="5791200" y="2793670"/>
            <a:ext cx="1122060" cy="80065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Правая фигурная скобка 39">
            <a:extLst>
              <a:ext uri="{FF2B5EF4-FFF2-40B4-BE49-F238E27FC236}">
                <a16:creationId xmlns:a16="http://schemas.microsoft.com/office/drawing/2014/main" id="{ABA5FC9A-68C4-4822-B8B1-D2B1D164A6AD}"/>
              </a:ext>
            </a:extLst>
          </p:cNvPr>
          <p:cNvSpPr/>
          <p:nvPr/>
        </p:nvSpPr>
        <p:spPr>
          <a:xfrm>
            <a:off x="5474235" y="3535658"/>
            <a:ext cx="199583" cy="849836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81903E-1741-4816-AA46-255D3A52BAED}"/>
              </a:ext>
            </a:extLst>
          </p:cNvPr>
          <p:cNvSpPr txBox="1"/>
          <p:nvPr/>
        </p:nvSpPr>
        <p:spPr>
          <a:xfrm>
            <a:off x="10336448" y="5482667"/>
            <a:ext cx="17395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Quelle: </a:t>
            </a:r>
            <a:r>
              <a:rPr lang="en-US" sz="700" dirty="0" err="1"/>
              <a:t>Roboterdynamik</a:t>
            </a:r>
            <a:r>
              <a:rPr lang="en-US" sz="700" dirty="0"/>
              <a:t>, </a:t>
            </a:r>
            <a:r>
              <a:rPr lang="en-US" sz="700" dirty="0" err="1"/>
              <a:t>Vorlesung</a:t>
            </a:r>
            <a:r>
              <a:rPr lang="en-US" sz="700" dirty="0"/>
              <a:t> 11</a:t>
            </a:r>
            <a:endParaRPr lang="LID4096" sz="700" dirty="0"/>
          </a:p>
        </p:txBody>
      </p:sp>
    </p:spTree>
    <p:extLst>
      <p:ext uri="{BB962C8B-B14F-4D97-AF65-F5344CB8AC3E}">
        <p14:creationId xmlns:p14="http://schemas.microsoft.com/office/powerpoint/2010/main" val="1559981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5F1F7AEF-797B-4A9C-BBC7-09B32C72B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26" y="3392118"/>
            <a:ext cx="6420732" cy="2740229"/>
          </a:xfrm>
          <a:prstGeom prst="rect">
            <a:avLst/>
          </a:prstGeom>
        </p:spPr>
      </p:pic>
      <p:sp>
        <p:nvSpPr>
          <p:cNvPr id="2" name="Дата 1">
            <a:extLst>
              <a:ext uri="{FF2B5EF4-FFF2-40B4-BE49-F238E27FC236}">
                <a16:creationId xmlns:a16="http://schemas.microsoft.com/office/drawing/2014/main" id="{FEC7CA8B-2022-4CF9-ACF5-8CEE8612D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C350ADB-877C-466E-9A13-731274E46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7" name="Заголовок 4">
            <a:extLst>
              <a:ext uri="{FF2B5EF4-FFF2-40B4-BE49-F238E27FC236}">
                <a16:creationId xmlns:a16="http://schemas.microsoft.com/office/drawing/2014/main" id="{40058088-893F-4F2F-BEEF-8641EE984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5" y="898525"/>
            <a:ext cx="11377084" cy="863600"/>
          </a:xfrm>
        </p:spPr>
        <p:txBody>
          <a:bodyPr/>
          <a:lstStyle/>
          <a:p>
            <a:r>
              <a:rPr lang="de-DE" sz="2900" dirty="0" err="1"/>
              <a:t>Vergleichrechnung</a:t>
            </a:r>
            <a:r>
              <a:rPr lang="de-DE" sz="2900" dirty="0"/>
              <a:t> mit newton-</a:t>
            </a:r>
            <a:r>
              <a:rPr lang="de-DE" sz="2900" dirty="0" err="1"/>
              <a:t>euler</a:t>
            </a:r>
            <a:r>
              <a:rPr lang="de-DE" sz="2900" dirty="0"/>
              <a:t>-</a:t>
            </a:r>
            <a:r>
              <a:rPr lang="de-DE" sz="2900" dirty="0" err="1"/>
              <a:t>verfahreN</a:t>
            </a:r>
            <a:r>
              <a:rPr lang="de-DE" sz="2900" dirty="0"/>
              <a:t>.</a:t>
            </a:r>
            <a:br>
              <a:rPr lang="de-DE" sz="2900" dirty="0"/>
            </a:br>
            <a:r>
              <a:rPr lang="de-DE" sz="2900" dirty="0"/>
              <a:t>Berechnung Gelenkkräfte und –</a:t>
            </a:r>
            <a:r>
              <a:rPr lang="de-DE" sz="2900" dirty="0" err="1"/>
              <a:t>momente</a:t>
            </a:r>
            <a:r>
              <a:rPr lang="de-DE" sz="2900" dirty="0"/>
              <a:t>.</a:t>
            </a:r>
            <a:endParaRPr lang="LID4096" sz="29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3300DB0-02E0-499F-A2E0-DD1A4EE97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345" y="1947608"/>
            <a:ext cx="1945677" cy="12044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8B8476-764F-4F53-8F9E-466C4E90B854}"/>
              </a:ext>
            </a:extLst>
          </p:cNvPr>
          <p:cNvSpPr txBox="1"/>
          <p:nvPr/>
        </p:nvSpPr>
        <p:spPr>
          <a:xfrm>
            <a:off x="1733393" y="3163397"/>
            <a:ext cx="17395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Quelle: </a:t>
            </a:r>
            <a:r>
              <a:rPr lang="en-US" sz="700" dirty="0" err="1"/>
              <a:t>Roboterdynamik</a:t>
            </a:r>
            <a:r>
              <a:rPr lang="en-US" sz="700" dirty="0"/>
              <a:t>, </a:t>
            </a:r>
            <a:r>
              <a:rPr lang="en-US" sz="700" dirty="0" err="1"/>
              <a:t>Vorlesung</a:t>
            </a:r>
            <a:r>
              <a:rPr lang="en-US" sz="700" dirty="0"/>
              <a:t> 11</a:t>
            </a:r>
            <a:endParaRPr lang="LID4096" sz="700" dirty="0"/>
          </a:p>
        </p:txBody>
      </p:sp>
      <p:sp>
        <p:nvSpPr>
          <p:cNvPr id="13" name="Нижний колонтитул 2">
            <a:extLst>
              <a:ext uri="{FF2B5EF4-FFF2-40B4-BE49-F238E27FC236}">
                <a16:creationId xmlns:a16="http://schemas.microsoft.com/office/drawing/2014/main" id="{E98B2A54-4D42-4D74-A73D-2404F75C7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1" y="6515213"/>
            <a:ext cx="7375299" cy="216000"/>
          </a:xfrm>
        </p:spPr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2F6189B-DB4B-40C8-9CC3-1D0E3910E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768" y="2648568"/>
            <a:ext cx="3059781" cy="36986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4372C23-7216-4312-B90F-8402160C36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5880" y="3355814"/>
            <a:ext cx="1285279" cy="36986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EF01A34-88EC-4193-81D7-40E1FCD9B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5768" y="3806947"/>
            <a:ext cx="1933858" cy="38847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BD51277A-1A2E-4580-9D5E-BFA1658DA6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5880" y="4778218"/>
            <a:ext cx="5283771" cy="369864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7B873A3-CCEA-4570-A9BC-D9F23681E8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5880" y="5282515"/>
            <a:ext cx="3397529" cy="417398"/>
          </a:xfrm>
          <a:prstGeom prst="rect">
            <a:avLst/>
          </a:prstGeom>
        </p:spPr>
      </p:pic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0B675B7A-241B-4A90-AE48-0719FBDF29DA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3472972" y="5491214"/>
            <a:ext cx="3372908" cy="8673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1AA7BDC6-003F-4C2E-8CE7-D4A15103AB54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6453559" y="4963150"/>
            <a:ext cx="392321" cy="42093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9CD73772-E985-44B4-9824-26F87121BE17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3674533" y="4001187"/>
            <a:ext cx="3151235" cy="1039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2932D0AC-3095-4EBE-A0A5-AD62EF50D0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5768" y="4235033"/>
            <a:ext cx="5022145" cy="369865"/>
          </a:xfrm>
          <a:prstGeom prst="rect">
            <a:avLst/>
          </a:prstGeom>
        </p:spPr>
      </p:pic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B5D2D20D-1745-45EA-A9AE-008DBFDA0B9F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5723210" y="4419966"/>
            <a:ext cx="1102558" cy="75139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41EA8ED8-4C6E-4272-A760-077BBF967CE4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2794000" y="3540746"/>
            <a:ext cx="4051880" cy="135261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Правая фигурная скобка 39">
            <a:extLst>
              <a:ext uri="{FF2B5EF4-FFF2-40B4-BE49-F238E27FC236}">
                <a16:creationId xmlns:a16="http://schemas.microsoft.com/office/drawing/2014/main" id="{DCC68E9B-342D-4C1D-A1DD-A02798E34A79}"/>
              </a:ext>
            </a:extLst>
          </p:cNvPr>
          <p:cNvSpPr/>
          <p:nvPr/>
        </p:nvSpPr>
        <p:spPr>
          <a:xfrm>
            <a:off x="2301240" y="3854556"/>
            <a:ext cx="132288" cy="372679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5B2B9830-AB0D-4BB8-9BF5-4FEFC2FE5958}"/>
              </a:ext>
            </a:extLst>
          </p:cNvPr>
          <p:cNvCxnSpPr>
            <a:cxnSpLocks/>
            <a:stCxn id="15" idx="1"/>
            <a:endCxn id="40" idx="1"/>
          </p:cNvCxnSpPr>
          <p:nvPr/>
        </p:nvCxnSpPr>
        <p:spPr>
          <a:xfrm flipH="1">
            <a:off x="2433528" y="2833500"/>
            <a:ext cx="4392240" cy="120739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EA601A2-11EA-4245-93B7-C070767B2E48}"/>
              </a:ext>
            </a:extLst>
          </p:cNvPr>
          <p:cNvSpPr txBox="1"/>
          <p:nvPr/>
        </p:nvSpPr>
        <p:spPr>
          <a:xfrm>
            <a:off x="7020047" y="5756315"/>
            <a:ext cx="17395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Quelle: </a:t>
            </a:r>
            <a:r>
              <a:rPr lang="en-US" sz="700" dirty="0" err="1"/>
              <a:t>Roboterdynamik</a:t>
            </a:r>
            <a:r>
              <a:rPr lang="en-US" sz="700" dirty="0"/>
              <a:t>, </a:t>
            </a:r>
            <a:r>
              <a:rPr lang="en-US" sz="700" dirty="0" err="1"/>
              <a:t>Vorlesung</a:t>
            </a:r>
            <a:r>
              <a:rPr lang="en-US" sz="700" dirty="0"/>
              <a:t> 11</a:t>
            </a:r>
            <a:endParaRPr lang="LID4096" sz="700" dirty="0"/>
          </a:p>
        </p:txBody>
      </p:sp>
    </p:spTree>
    <p:extLst>
      <p:ext uri="{BB962C8B-B14F-4D97-AF65-F5344CB8AC3E}">
        <p14:creationId xmlns:p14="http://schemas.microsoft.com/office/powerpoint/2010/main" val="2882306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Vertikaler Textplatzhalter 23"/>
          <p:cNvSpPr>
            <a:spLocks noGrp="1"/>
          </p:cNvSpPr>
          <p:nvPr>
            <p:ph type="body" orient="vert" idx="14"/>
          </p:nvPr>
        </p:nvSpPr>
        <p:spPr>
          <a:xfrm>
            <a:off x="-2152650" y="2326238"/>
            <a:ext cx="12192000" cy="1915337"/>
          </a:xfrm>
        </p:spPr>
        <p:txBody>
          <a:bodyPr/>
          <a:lstStyle/>
          <a:p>
            <a:pPr algn="ctr"/>
            <a:r>
              <a:rPr lang="de-DE" dirty="0"/>
              <a:t>Demo</a:t>
            </a: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52AECA44-6693-4EB7-B2B5-6A2C586FE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90DBF1E-C4B8-4D3B-84CE-E6AD5C7EB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F034B9B7-B9EB-4395-8629-FCFEFC1B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0721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D5B9902-512C-4887-8B02-38EFAF0C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272A07-693A-4742-97AC-00CB4ED2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94D26F-7842-4C34-A20F-08DEA65A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D3BE1726-166C-4828-8E6C-2D49D99CD936}"/>
              </a:ext>
            </a:extLst>
          </p:cNvPr>
          <p:cNvSpPr txBox="1">
            <a:spLocks/>
          </p:cNvSpPr>
          <p:nvPr/>
        </p:nvSpPr>
        <p:spPr>
          <a:xfrm>
            <a:off x="406401" y="93027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 cap="all" spc="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cap="none" dirty="0">
                <a:latin typeface="Calibri" panose="020F0502020204030204" pitchFamily="34" charset="0"/>
                <a:cs typeface="Calibri" panose="020F0502020204030204" pitchFamily="34" charset="0"/>
              </a:rPr>
              <a:t>AKTUELLER STAND</a:t>
            </a:r>
            <a:br>
              <a:rPr lang="de-DE" sz="3200" i="1" cap="none" dirty="0">
                <a:latin typeface="+mn-lt"/>
              </a:rPr>
            </a:br>
            <a:r>
              <a:rPr lang="de-DE" sz="2000" i="1" cap="none" dirty="0">
                <a:latin typeface="+mn-lt"/>
              </a:rPr>
              <a:t>Aufgabenstellung</a:t>
            </a:r>
          </a:p>
          <a:p>
            <a:endParaRPr lang="de-DE" sz="2000" i="1" dirty="0">
              <a:latin typeface="Calibri" panose="020F050202020403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A8FFAAF-E9A2-4F92-AAD4-CB586EF3BEF0}"/>
              </a:ext>
            </a:extLst>
          </p:cNvPr>
          <p:cNvSpPr txBox="1"/>
          <p:nvPr/>
        </p:nvSpPr>
        <p:spPr>
          <a:xfrm>
            <a:off x="1203329" y="2076819"/>
            <a:ext cx="7851774" cy="3360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de-DE" dirty="0"/>
              <a:t>Modellbildung des UR10</a:t>
            </a:r>
          </a:p>
          <a:p>
            <a:pPr marL="742950" lvl="1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de-DE" dirty="0"/>
              <a:t>Darstellung der </a:t>
            </a:r>
            <a:r>
              <a:rPr lang="de-DE" dirty="0" err="1"/>
              <a:t>Armteile</a:t>
            </a:r>
            <a:r>
              <a:rPr lang="de-DE" dirty="0"/>
              <a:t> (</a:t>
            </a:r>
            <a:r>
              <a:rPr lang="de-DE" dirty="0" err="1"/>
              <a:t>step</a:t>
            </a:r>
            <a:r>
              <a:rPr lang="de-DE" dirty="0"/>
              <a:t>-Dateien)</a:t>
            </a:r>
          </a:p>
          <a:p>
            <a:pPr marL="742950" lvl="1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de-DE" dirty="0"/>
              <a:t>Abschätzung von Massen und </a:t>
            </a:r>
            <a:r>
              <a:rPr lang="de-DE" dirty="0" err="1"/>
              <a:t>Trägheiten</a:t>
            </a:r>
            <a:endParaRPr lang="de-DE" dirty="0"/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de-DE" dirty="0"/>
              <a:t>Darstellung einer Bewegungssequenz (PTP) aus Beispielvideo</a:t>
            </a: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de-DE" dirty="0"/>
              <a:t>Ausgabe von Drehmomentverläufen der Antriebe (inverse Dynamik)</a:t>
            </a: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Vergleichsrechung</a:t>
            </a:r>
            <a:r>
              <a:rPr lang="de-DE" dirty="0"/>
              <a:t> mit Newton-Euler-Verfahren in </a:t>
            </a:r>
            <a:r>
              <a:rPr lang="de-DE" dirty="0" err="1"/>
              <a:t>matlab</a:t>
            </a:r>
            <a:r>
              <a:rPr lang="de-DE" dirty="0"/>
              <a:t>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9162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D5B9902-512C-4887-8B02-38EFAF0C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272A07-693A-4742-97AC-00CB4ED2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94D26F-7842-4C34-A20F-08DEA65A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D3BE1726-166C-4828-8E6C-2D49D99CD936}"/>
              </a:ext>
            </a:extLst>
          </p:cNvPr>
          <p:cNvSpPr txBox="1">
            <a:spLocks/>
          </p:cNvSpPr>
          <p:nvPr/>
        </p:nvSpPr>
        <p:spPr>
          <a:xfrm>
            <a:off x="406401" y="93027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 cap="all" spc="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cap="none" dirty="0">
                <a:latin typeface="Calibri" panose="020F0502020204030204" pitchFamily="34" charset="0"/>
                <a:cs typeface="Calibri" panose="020F0502020204030204" pitchFamily="34" charset="0"/>
              </a:rPr>
              <a:t>AKTUELLER STAND</a:t>
            </a:r>
            <a:br>
              <a:rPr lang="de-DE" sz="3200" i="1" cap="none" dirty="0">
                <a:latin typeface="+mn-lt"/>
              </a:rPr>
            </a:br>
            <a:r>
              <a:rPr lang="de-DE" sz="2000" i="1" cap="none" dirty="0">
                <a:latin typeface="+mn-lt"/>
              </a:rPr>
              <a:t>Aufgabenstellung</a:t>
            </a:r>
          </a:p>
          <a:p>
            <a:endParaRPr lang="de-DE" sz="2000" i="1" dirty="0">
              <a:latin typeface="Calibri" panose="020F050202020403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A8FFAAF-E9A2-4F92-AAD4-CB586EF3BEF0}"/>
              </a:ext>
            </a:extLst>
          </p:cNvPr>
          <p:cNvSpPr txBox="1"/>
          <p:nvPr/>
        </p:nvSpPr>
        <p:spPr>
          <a:xfrm>
            <a:off x="1203329" y="2076819"/>
            <a:ext cx="7851774" cy="3360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de-DE" dirty="0"/>
              <a:t>Modellbildung des UR10</a:t>
            </a:r>
          </a:p>
          <a:p>
            <a:pPr marL="742950" lvl="1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de-DE" dirty="0"/>
              <a:t>Darstellung der </a:t>
            </a:r>
            <a:r>
              <a:rPr lang="de-DE" dirty="0" err="1"/>
              <a:t>Armteile</a:t>
            </a:r>
            <a:r>
              <a:rPr lang="de-DE" dirty="0"/>
              <a:t> (</a:t>
            </a:r>
            <a:r>
              <a:rPr lang="de-DE" dirty="0" err="1"/>
              <a:t>step</a:t>
            </a:r>
            <a:r>
              <a:rPr lang="de-DE" dirty="0"/>
              <a:t>-Dateien)</a:t>
            </a:r>
          </a:p>
          <a:p>
            <a:pPr marL="742950" lvl="1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de-DE" dirty="0"/>
              <a:t>Abschätzung von Massen und </a:t>
            </a:r>
            <a:r>
              <a:rPr lang="de-DE" dirty="0" err="1"/>
              <a:t>Trägheiten</a:t>
            </a:r>
            <a:endParaRPr lang="de-DE" dirty="0"/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de-DE" dirty="0"/>
              <a:t>Darstellung einer Bewegungssequenz (PTP) aus Beispielvideo</a:t>
            </a: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de-DE" dirty="0"/>
              <a:t>Ausgabe von Drehmomentverläufen der Antriebe (inverse Dynamik)</a:t>
            </a: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Vergleichsrechung</a:t>
            </a:r>
            <a:r>
              <a:rPr lang="de-DE" dirty="0"/>
              <a:t> mit Newton-Euler-Verfahren in </a:t>
            </a:r>
            <a:r>
              <a:rPr lang="de-DE" dirty="0" err="1"/>
              <a:t>matlab</a:t>
            </a:r>
            <a:r>
              <a:rPr lang="de-DE" dirty="0"/>
              <a:t> </a:t>
            </a:r>
          </a:p>
          <a:p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CE10CEC-43F5-465C-9CCD-15A3824EA49A}"/>
              </a:ext>
            </a:extLst>
          </p:cNvPr>
          <p:cNvSpPr txBox="1"/>
          <p:nvPr/>
        </p:nvSpPr>
        <p:spPr>
          <a:xfrm>
            <a:off x="482601" y="2164715"/>
            <a:ext cx="10731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"/>
            </a:pPr>
            <a:r>
              <a:rPr lang="de-DE" sz="3200" dirty="0">
                <a:solidFill>
                  <a:srgbClr val="64B32C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"/>
            </a:pPr>
            <a:r>
              <a:rPr lang="de-DE" sz="3200" dirty="0">
                <a:solidFill>
                  <a:srgbClr val="64B32C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"/>
            </a:pPr>
            <a:r>
              <a:rPr lang="de-DE" sz="3200" dirty="0">
                <a:solidFill>
                  <a:srgbClr val="64B32C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"/>
            </a:pPr>
            <a:r>
              <a:rPr lang="de-DE" sz="3200" dirty="0">
                <a:solidFill>
                  <a:srgbClr val="64B32C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"/>
            </a:pPr>
            <a:r>
              <a:rPr lang="de-DE" sz="3200" dirty="0">
                <a:solidFill>
                  <a:srgbClr val="64B32C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"/>
            </a:pPr>
            <a:r>
              <a:rPr lang="de-DE" sz="3200" dirty="0">
                <a:solidFill>
                  <a:srgbClr val="FFCB0E"/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847727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D5B9902-512C-4887-8B02-38EFAF0C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272A07-693A-4742-97AC-00CB4ED2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94D26F-7842-4C34-A20F-08DEA65A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D3BE1726-166C-4828-8E6C-2D49D99CD936}"/>
              </a:ext>
            </a:extLst>
          </p:cNvPr>
          <p:cNvSpPr txBox="1">
            <a:spLocks/>
          </p:cNvSpPr>
          <p:nvPr/>
        </p:nvSpPr>
        <p:spPr>
          <a:xfrm>
            <a:off x="406401" y="93027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 cap="all" spc="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i="1" cap="none" dirty="0">
                <a:latin typeface="+mn-lt"/>
              </a:rPr>
              <a:t>Modellbildung des UR10</a:t>
            </a:r>
          </a:p>
          <a:p>
            <a:r>
              <a:rPr lang="de-DE" sz="2000" i="1" cap="none" dirty="0" err="1">
                <a:latin typeface="+mn-lt"/>
              </a:rPr>
              <a:t>step</a:t>
            </a:r>
            <a:r>
              <a:rPr lang="de-DE" sz="2000" i="1" cap="none" dirty="0">
                <a:latin typeface="+mn-lt"/>
              </a:rPr>
              <a:t> und </a:t>
            </a:r>
            <a:r>
              <a:rPr lang="de-DE" sz="2000" i="1" cap="none" dirty="0" err="1">
                <a:latin typeface="+mn-lt"/>
              </a:rPr>
              <a:t>urdf</a:t>
            </a:r>
            <a:r>
              <a:rPr lang="de-DE" sz="2000" i="1" cap="none" dirty="0">
                <a:latin typeface="+mn-lt"/>
              </a:rPr>
              <a:t>-Datei</a:t>
            </a:r>
          </a:p>
          <a:p>
            <a:br>
              <a:rPr lang="de-DE" sz="3200" i="1" cap="none" dirty="0">
                <a:latin typeface="+mn-lt"/>
              </a:rPr>
            </a:br>
            <a:endParaRPr lang="de-DE" sz="2000" i="1" dirty="0">
              <a:latin typeface="Calibri" panose="020F050202020403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1A13D5B-8693-4DA8-9667-0BA553FC0B5A}"/>
              </a:ext>
            </a:extLst>
          </p:cNvPr>
          <p:cNvSpPr txBox="1"/>
          <p:nvPr/>
        </p:nvSpPr>
        <p:spPr>
          <a:xfrm>
            <a:off x="406402" y="2053756"/>
            <a:ext cx="7566024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Download der </a:t>
            </a:r>
            <a:r>
              <a:rPr lang="de-DE" dirty="0" err="1"/>
              <a:t>step</a:t>
            </a:r>
            <a:r>
              <a:rPr lang="de-DE" dirty="0"/>
              <a:t>-Datei des UR10 </a:t>
            </a:r>
            <a:r>
              <a:rPr lang="de-DE" sz="1600" i="1" dirty="0">
                <a:solidFill>
                  <a:schemeClr val="tx1"/>
                </a:solidFill>
              </a:rPr>
              <a:t>(https://www.sg-automation.at/)</a:t>
            </a:r>
            <a:endParaRPr lang="de-DE" sz="1600" i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Konvertierung zu einzelnen </a:t>
            </a:r>
            <a:r>
              <a:rPr lang="de-DE" dirty="0" err="1"/>
              <a:t>step</a:t>
            </a:r>
            <a:r>
              <a:rPr lang="de-DE" dirty="0"/>
              <a:t>-Dateien der </a:t>
            </a:r>
            <a:r>
              <a:rPr lang="de-DE" dirty="0" err="1"/>
              <a:t>Armteile</a:t>
            </a:r>
            <a:endParaRPr lang="de-DE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mittels SolidWorks und </a:t>
            </a:r>
            <a:r>
              <a:rPr lang="de-DE" dirty="0" err="1"/>
              <a:t>Simscape</a:t>
            </a:r>
            <a:r>
              <a:rPr lang="de-DE" dirty="0"/>
              <a:t> Multibody Link Plugin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Zusätzlich Geometriedatei und XML-Datei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0386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D5B9902-512C-4887-8B02-38EFAF0C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272A07-693A-4742-97AC-00CB4ED2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94D26F-7842-4C34-A20F-08DEA65A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D3BE1726-166C-4828-8E6C-2D49D99CD936}"/>
              </a:ext>
            </a:extLst>
          </p:cNvPr>
          <p:cNvSpPr txBox="1">
            <a:spLocks/>
          </p:cNvSpPr>
          <p:nvPr/>
        </p:nvSpPr>
        <p:spPr>
          <a:xfrm>
            <a:off x="406401" y="93027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 cap="all" spc="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i="1" cap="none" dirty="0">
                <a:latin typeface="+mn-lt"/>
              </a:rPr>
              <a:t>Modellbildung des UR10</a:t>
            </a:r>
          </a:p>
          <a:p>
            <a:r>
              <a:rPr lang="de-DE" sz="2000" i="1" cap="none" dirty="0" err="1">
                <a:latin typeface="+mn-lt"/>
              </a:rPr>
              <a:t>step</a:t>
            </a:r>
            <a:r>
              <a:rPr lang="de-DE" sz="2000" i="1" cap="none" dirty="0">
                <a:latin typeface="+mn-lt"/>
              </a:rPr>
              <a:t> und </a:t>
            </a:r>
            <a:r>
              <a:rPr lang="de-DE" sz="2000" i="1" cap="none" dirty="0" err="1">
                <a:latin typeface="+mn-lt"/>
              </a:rPr>
              <a:t>urdf</a:t>
            </a:r>
            <a:r>
              <a:rPr lang="de-DE" sz="2000" i="1" cap="none" dirty="0">
                <a:latin typeface="+mn-lt"/>
              </a:rPr>
              <a:t>-Datei</a:t>
            </a:r>
          </a:p>
          <a:p>
            <a:br>
              <a:rPr lang="de-DE" sz="3200" i="1" cap="none" dirty="0">
                <a:latin typeface="+mn-lt"/>
              </a:rPr>
            </a:br>
            <a:endParaRPr lang="de-DE" sz="2000" i="1" dirty="0">
              <a:latin typeface="Calibri" panose="020F050202020403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1A13D5B-8693-4DA8-9667-0BA553FC0B5A}"/>
              </a:ext>
            </a:extLst>
          </p:cNvPr>
          <p:cNvSpPr txBox="1"/>
          <p:nvPr/>
        </p:nvSpPr>
        <p:spPr>
          <a:xfrm>
            <a:off x="406402" y="2053756"/>
            <a:ext cx="7566024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Download der </a:t>
            </a:r>
            <a:r>
              <a:rPr lang="de-DE" dirty="0" err="1"/>
              <a:t>step</a:t>
            </a:r>
            <a:r>
              <a:rPr lang="de-DE" dirty="0"/>
              <a:t>-Datei des UR10 </a:t>
            </a:r>
            <a:r>
              <a:rPr lang="de-DE" sz="1600" i="1" dirty="0">
                <a:solidFill>
                  <a:schemeClr val="tx1"/>
                </a:solidFill>
              </a:rPr>
              <a:t>(https://www.sg-automation.at/)</a:t>
            </a:r>
            <a:endParaRPr lang="de-DE" sz="1600" i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Konvertierung zu einzelnen </a:t>
            </a:r>
            <a:r>
              <a:rPr lang="de-DE" dirty="0" err="1"/>
              <a:t>step</a:t>
            </a:r>
            <a:r>
              <a:rPr lang="de-DE" dirty="0"/>
              <a:t>-Dateien der </a:t>
            </a:r>
            <a:r>
              <a:rPr lang="de-DE" dirty="0" err="1"/>
              <a:t>Armteile</a:t>
            </a:r>
            <a:endParaRPr lang="de-DE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mittels SolidWorks und </a:t>
            </a:r>
            <a:r>
              <a:rPr lang="de-DE" dirty="0" err="1"/>
              <a:t>Simscape</a:t>
            </a:r>
            <a:r>
              <a:rPr lang="de-DE" dirty="0"/>
              <a:t> Multibody Link Plugin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Zusätzlich Geometriedatei und XML-Datei</a:t>
            </a:r>
          </a:p>
          <a:p>
            <a:pPr marL="285750" indent="-285750">
              <a:lnSpc>
                <a:spcPct val="15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de-DE" dirty="0"/>
              <a:t>Download der </a:t>
            </a:r>
            <a:r>
              <a:rPr lang="de-DE" dirty="0" err="1"/>
              <a:t>urdf</a:t>
            </a:r>
            <a:r>
              <a:rPr lang="de-DE" dirty="0"/>
              <a:t>-Datei des UR10 </a:t>
            </a:r>
            <a:r>
              <a:rPr lang="de-DE" sz="1600" i="1" dirty="0">
                <a:solidFill>
                  <a:schemeClr val="tx1"/>
                </a:solidFill>
              </a:rPr>
              <a:t>(https://github.com/PositronicsLab)</a:t>
            </a:r>
            <a:endParaRPr lang="de-DE" sz="1600" i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7526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D5B9902-512C-4887-8B02-38EFAF0C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272A07-693A-4742-97AC-00CB4ED2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94D26F-7842-4C34-A20F-08DEA65A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D3BE1726-166C-4828-8E6C-2D49D99CD936}"/>
              </a:ext>
            </a:extLst>
          </p:cNvPr>
          <p:cNvSpPr txBox="1">
            <a:spLocks/>
          </p:cNvSpPr>
          <p:nvPr/>
        </p:nvSpPr>
        <p:spPr>
          <a:xfrm>
            <a:off x="406401" y="93027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 cap="all" spc="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i="1" cap="none" dirty="0">
                <a:latin typeface="+mn-lt"/>
              </a:rPr>
              <a:t>Modellbildung des UR10</a:t>
            </a:r>
          </a:p>
          <a:p>
            <a:r>
              <a:rPr lang="de-DE" sz="2000" i="1" cap="none" dirty="0" err="1">
                <a:latin typeface="+mn-lt"/>
              </a:rPr>
              <a:t>step</a:t>
            </a:r>
            <a:r>
              <a:rPr lang="de-DE" sz="2000" i="1" cap="none" dirty="0">
                <a:latin typeface="+mn-lt"/>
              </a:rPr>
              <a:t> und </a:t>
            </a:r>
            <a:r>
              <a:rPr lang="de-DE" sz="2000" i="1" cap="none" dirty="0" err="1">
                <a:latin typeface="+mn-lt"/>
              </a:rPr>
              <a:t>urdf</a:t>
            </a:r>
            <a:r>
              <a:rPr lang="de-DE" sz="2000" i="1" cap="none" dirty="0">
                <a:latin typeface="+mn-lt"/>
              </a:rPr>
              <a:t>-Datei</a:t>
            </a:r>
          </a:p>
          <a:p>
            <a:br>
              <a:rPr lang="de-DE" sz="3200" i="1" cap="none" dirty="0">
                <a:latin typeface="+mn-lt"/>
              </a:rPr>
            </a:br>
            <a:endParaRPr lang="de-DE" sz="2000" i="1" dirty="0">
              <a:latin typeface="Calibri" panose="020F050202020403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1A13D5B-8693-4DA8-9667-0BA553FC0B5A}"/>
              </a:ext>
            </a:extLst>
          </p:cNvPr>
          <p:cNvSpPr txBox="1"/>
          <p:nvPr/>
        </p:nvSpPr>
        <p:spPr>
          <a:xfrm>
            <a:off x="406402" y="2053756"/>
            <a:ext cx="7566024" cy="4190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Download der </a:t>
            </a:r>
            <a:r>
              <a:rPr lang="de-DE" dirty="0" err="1"/>
              <a:t>step</a:t>
            </a:r>
            <a:r>
              <a:rPr lang="de-DE" dirty="0"/>
              <a:t>-Datei des UR10 </a:t>
            </a:r>
            <a:r>
              <a:rPr lang="de-DE" sz="1600" i="1" dirty="0">
                <a:solidFill>
                  <a:schemeClr val="tx1"/>
                </a:solidFill>
              </a:rPr>
              <a:t>(https://www.sg-automation.at/)</a:t>
            </a:r>
            <a:endParaRPr lang="de-DE" sz="1600" i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Konvertierung zu einzelnen </a:t>
            </a:r>
            <a:r>
              <a:rPr lang="de-DE" dirty="0" err="1"/>
              <a:t>step</a:t>
            </a:r>
            <a:r>
              <a:rPr lang="de-DE" dirty="0"/>
              <a:t>-Dateien der </a:t>
            </a:r>
            <a:r>
              <a:rPr lang="de-DE" dirty="0" err="1"/>
              <a:t>Armteile</a:t>
            </a:r>
            <a:endParaRPr lang="de-DE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mittels SolidWorks und </a:t>
            </a:r>
            <a:r>
              <a:rPr lang="de-DE" dirty="0" err="1"/>
              <a:t>Simscape</a:t>
            </a:r>
            <a:r>
              <a:rPr lang="de-DE" dirty="0"/>
              <a:t> Multibody Link Plugin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Zusätzlich Geometriedatei und XML-Datei</a:t>
            </a:r>
          </a:p>
          <a:p>
            <a:pPr marL="285750" indent="-285750">
              <a:lnSpc>
                <a:spcPct val="15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de-DE" dirty="0"/>
              <a:t>Download der </a:t>
            </a:r>
            <a:r>
              <a:rPr lang="de-DE" dirty="0" err="1"/>
              <a:t>urdf</a:t>
            </a:r>
            <a:r>
              <a:rPr lang="de-DE" dirty="0"/>
              <a:t>-Datei des UR10 </a:t>
            </a:r>
            <a:r>
              <a:rPr lang="de-DE" sz="1600" i="1" dirty="0">
                <a:solidFill>
                  <a:schemeClr val="tx1"/>
                </a:solidFill>
              </a:rPr>
              <a:t>(https://github.com/PositronicsLab)</a:t>
            </a:r>
            <a:endParaRPr lang="de-DE" sz="1600" i="1" dirty="0"/>
          </a:p>
          <a:p>
            <a:pPr marL="285750" indent="-285750">
              <a:lnSpc>
                <a:spcPct val="15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de-DE" dirty="0"/>
              <a:t>Importieren der </a:t>
            </a:r>
            <a:r>
              <a:rPr lang="de-DE" dirty="0" err="1"/>
              <a:t>urdf</a:t>
            </a:r>
            <a:r>
              <a:rPr lang="de-DE" dirty="0"/>
              <a:t>-Datei in </a:t>
            </a:r>
            <a:r>
              <a:rPr lang="de-DE" dirty="0" err="1"/>
              <a:t>Matlab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Einfügen der einzelnen </a:t>
            </a:r>
            <a:r>
              <a:rPr lang="de-DE" dirty="0" err="1"/>
              <a:t>step</a:t>
            </a:r>
            <a:r>
              <a:rPr lang="de-DE" dirty="0"/>
              <a:t>-Dateien (</a:t>
            </a:r>
            <a:r>
              <a:rPr lang="de-DE" dirty="0" err="1"/>
              <a:t>Armteile</a:t>
            </a:r>
            <a:r>
              <a:rPr lang="de-DE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Massen und </a:t>
            </a:r>
            <a:r>
              <a:rPr lang="de-DE" dirty="0" err="1"/>
              <a:t>Trägheiten</a:t>
            </a:r>
            <a:r>
              <a:rPr lang="de-DE" dirty="0"/>
              <a:t> zunächst aus Geometriedatei entnommen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Grafik 6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8FAFE4D3-4717-438F-B366-0E4BC9BD4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3" t="632" r="-2351" b="2256"/>
          <a:stretch/>
        </p:blipFill>
        <p:spPr>
          <a:xfrm>
            <a:off x="8324850" y="1803400"/>
            <a:ext cx="3270753" cy="465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2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D5B9902-512C-4887-8B02-38EFAF0C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272A07-693A-4742-97AC-00CB4ED2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94D26F-7842-4C34-A20F-08DEA65A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D3BE1726-166C-4828-8E6C-2D49D99CD936}"/>
              </a:ext>
            </a:extLst>
          </p:cNvPr>
          <p:cNvSpPr txBox="1">
            <a:spLocks/>
          </p:cNvSpPr>
          <p:nvPr/>
        </p:nvSpPr>
        <p:spPr>
          <a:xfrm>
            <a:off x="406401" y="93027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 cap="all" spc="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i="1" cap="none" dirty="0">
                <a:latin typeface="+mn-lt"/>
              </a:rPr>
              <a:t>Modellbildung des UR10</a:t>
            </a:r>
          </a:p>
          <a:p>
            <a:r>
              <a:rPr lang="de-DE" sz="2000" i="1" cap="none" dirty="0">
                <a:latin typeface="+mn-lt"/>
              </a:rPr>
              <a:t>Integration eines </a:t>
            </a:r>
            <a:r>
              <a:rPr lang="de-DE" sz="2000" i="1" cap="none" dirty="0" err="1">
                <a:latin typeface="+mn-lt"/>
              </a:rPr>
              <a:t>Greifersystems</a:t>
            </a:r>
            <a:r>
              <a:rPr lang="de-DE" sz="2000" i="1" cap="none" dirty="0">
                <a:latin typeface="+mn-lt"/>
              </a:rPr>
              <a:t> und einer Roboter-Halterung</a:t>
            </a:r>
          </a:p>
          <a:p>
            <a:br>
              <a:rPr lang="de-DE" sz="3200" i="1" cap="none" dirty="0">
                <a:latin typeface="+mn-lt"/>
              </a:rPr>
            </a:br>
            <a:endParaRPr lang="de-DE" sz="2000" i="1" dirty="0">
              <a:latin typeface="Calibri" panose="020F050202020403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1A13D5B-8693-4DA8-9667-0BA553FC0B5A}"/>
              </a:ext>
            </a:extLst>
          </p:cNvPr>
          <p:cNvSpPr txBox="1"/>
          <p:nvPr/>
        </p:nvSpPr>
        <p:spPr>
          <a:xfrm>
            <a:off x="406401" y="2053756"/>
            <a:ext cx="7117029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Konstruktion einer Roboter-Halterung als solider Block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Anpassung des Base-Koordinatensystems</a:t>
            </a:r>
          </a:p>
          <a:p>
            <a:pPr>
              <a:lnSpc>
                <a:spcPct val="150000"/>
              </a:lnSpc>
            </a:pP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1825A92-80DF-424E-8795-32126FF374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43" t="22126" r="26269" b="10822"/>
          <a:stretch/>
        </p:blipFill>
        <p:spPr>
          <a:xfrm>
            <a:off x="7601479" y="2146627"/>
            <a:ext cx="4182006" cy="401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85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D5B9902-512C-4887-8B02-38EFAF0C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272A07-693A-4742-97AC-00CB4ED2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94D26F-7842-4C34-A20F-08DEA65A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D3BE1726-166C-4828-8E6C-2D49D99CD936}"/>
              </a:ext>
            </a:extLst>
          </p:cNvPr>
          <p:cNvSpPr txBox="1">
            <a:spLocks/>
          </p:cNvSpPr>
          <p:nvPr/>
        </p:nvSpPr>
        <p:spPr>
          <a:xfrm>
            <a:off x="406401" y="93027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 cap="all" spc="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i="1" cap="none" dirty="0">
                <a:latin typeface="+mn-lt"/>
              </a:rPr>
              <a:t>Modellbildung des UR10</a:t>
            </a:r>
          </a:p>
          <a:p>
            <a:r>
              <a:rPr lang="de-DE" sz="2000" i="1" cap="none" dirty="0">
                <a:latin typeface="+mn-lt"/>
              </a:rPr>
              <a:t>Integration eines </a:t>
            </a:r>
            <a:r>
              <a:rPr lang="de-DE" sz="2000" i="1" cap="none" dirty="0" err="1">
                <a:latin typeface="+mn-lt"/>
              </a:rPr>
              <a:t>Greifersystems</a:t>
            </a:r>
            <a:r>
              <a:rPr lang="de-DE" sz="2000" i="1" cap="none" dirty="0">
                <a:latin typeface="+mn-lt"/>
              </a:rPr>
              <a:t> und einer Roboter-Halterung</a:t>
            </a:r>
          </a:p>
          <a:p>
            <a:br>
              <a:rPr lang="de-DE" sz="3200" i="1" cap="none" dirty="0">
                <a:latin typeface="+mn-lt"/>
              </a:rPr>
            </a:br>
            <a:endParaRPr lang="de-DE" sz="2000" i="1" dirty="0">
              <a:latin typeface="Calibri" panose="020F050202020403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1A13D5B-8693-4DA8-9667-0BA553FC0B5A}"/>
              </a:ext>
            </a:extLst>
          </p:cNvPr>
          <p:cNvSpPr txBox="1"/>
          <p:nvPr/>
        </p:nvSpPr>
        <p:spPr>
          <a:xfrm>
            <a:off x="406401" y="2053756"/>
            <a:ext cx="7117029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Konstruktion einer Roboter-Halterung als solider Block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Anpassung des Base-Koordinatensystems</a:t>
            </a:r>
          </a:p>
          <a:p>
            <a:pPr marL="285750" indent="-285750">
              <a:lnSpc>
                <a:spcPct val="15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de-DE" dirty="0"/>
              <a:t>Download der </a:t>
            </a:r>
            <a:r>
              <a:rPr lang="de-DE" dirty="0" err="1"/>
              <a:t>step</a:t>
            </a:r>
            <a:r>
              <a:rPr lang="de-DE" dirty="0"/>
              <a:t>-Datei eines Greifers </a:t>
            </a:r>
            <a:r>
              <a:rPr lang="de-DE" sz="1600" i="1" dirty="0"/>
              <a:t>(</a:t>
            </a:r>
            <a:r>
              <a:rPr lang="de-DE" sz="1600" i="1" dirty="0">
                <a:hlinkClick r:id="rId2"/>
              </a:rPr>
              <a:t>https://www.traceparts.com</a:t>
            </a:r>
            <a:r>
              <a:rPr lang="de-DE" sz="1600" i="1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Konstruktion des </a:t>
            </a:r>
            <a:r>
              <a:rPr lang="de-DE" dirty="0" err="1"/>
              <a:t>Greifersystems</a:t>
            </a:r>
            <a:endParaRPr lang="de-DE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Werkzeug-Halterung als solider Block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Einfügen der zwei seitlichen Greifer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Zylinderstift als solider Block</a:t>
            </a:r>
          </a:p>
          <a:p>
            <a:pPr>
              <a:lnSpc>
                <a:spcPct val="150000"/>
              </a:lnSpc>
            </a:pP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7568027-1F47-41DA-90B4-705367D700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52" t="21386" r="25987" b="11080"/>
          <a:stretch/>
        </p:blipFill>
        <p:spPr>
          <a:xfrm>
            <a:off x="7601479" y="2146627"/>
            <a:ext cx="4182006" cy="401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52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D5B9902-512C-4887-8B02-38EFAF0C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272A07-693A-4742-97AC-00CB4ED2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94D26F-7842-4C34-A20F-08DEA65A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D3BE1726-166C-4828-8E6C-2D49D99CD936}"/>
              </a:ext>
            </a:extLst>
          </p:cNvPr>
          <p:cNvSpPr txBox="1">
            <a:spLocks/>
          </p:cNvSpPr>
          <p:nvPr/>
        </p:nvSpPr>
        <p:spPr>
          <a:xfrm>
            <a:off x="406401" y="93027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 cap="all" spc="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i="1" cap="none" dirty="0">
                <a:latin typeface="+mn-lt"/>
              </a:rPr>
              <a:t>Modellbildung des UR10</a:t>
            </a:r>
          </a:p>
          <a:p>
            <a:r>
              <a:rPr lang="de-DE" sz="2000" i="1" cap="none" dirty="0">
                <a:latin typeface="+mn-lt"/>
              </a:rPr>
              <a:t>Anpassung der Koordinatensysteme</a:t>
            </a:r>
          </a:p>
          <a:p>
            <a:br>
              <a:rPr lang="de-DE" sz="3200" i="1" cap="none" dirty="0">
                <a:latin typeface="+mn-lt"/>
              </a:rPr>
            </a:br>
            <a:endParaRPr lang="de-DE" sz="2000" i="1" dirty="0">
              <a:latin typeface="Calibri" panose="020F050202020403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1A13D5B-8693-4DA8-9667-0BA553FC0B5A}"/>
              </a:ext>
            </a:extLst>
          </p:cNvPr>
          <p:cNvSpPr txBox="1"/>
          <p:nvPr/>
        </p:nvSpPr>
        <p:spPr>
          <a:xfrm>
            <a:off x="406402" y="2053756"/>
            <a:ext cx="7566024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Festlegung der Roboterkoordinatensysteme nach </a:t>
            </a:r>
            <a:r>
              <a:rPr lang="de-DE" dirty="0" err="1"/>
              <a:t>Denavit</a:t>
            </a:r>
            <a:r>
              <a:rPr lang="de-DE" dirty="0"/>
              <a:t>-Hartenberg-Konvention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Definition des TCP an Spitze eines Greifers </a:t>
            </a:r>
          </a:p>
        </p:txBody>
      </p:sp>
      <p:pic>
        <p:nvPicPr>
          <p:cNvPr id="6" name="Grafik 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BF69DF4B-2132-4AAB-97F1-94558EDA0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280" y="1262156"/>
            <a:ext cx="3602840" cy="519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06784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 Master 4x3 Hochschule Heilbronn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PT_HHN_16x9_DE_02.potx" id="{2AC1B5FE-E2EF-464A-AE9A-6144DCC24832}" vid="{E68E6C6E-6C71-4C90-B8D2-D9285002C94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CC204F3F191344D8AE62058E1B4FEDC" ma:contentTypeVersion="14" ma:contentTypeDescription="Ein neues Dokument erstellen." ma:contentTypeScope="" ma:versionID="77e76650874f562eb870e2a34af7c25b">
  <xsd:schema xmlns:xsd="http://www.w3.org/2001/XMLSchema" xmlns:xs="http://www.w3.org/2001/XMLSchema" xmlns:p="http://schemas.microsoft.com/office/2006/metadata/properties" xmlns:ns3="2a8fc212-75f7-42f0-948d-a27866643ca5" xmlns:ns4="17df97ab-8958-4a49-bc3b-ef313816d7e9" targetNamespace="http://schemas.microsoft.com/office/2006/metadata/properties" ma:root="true" ma:fieldsID="a2a24d93f4b55a42d94b19108c8cc9c4" ns3:_="" ns4:_="">
    <xsd:import namespace="2a8fc212-75f7-42f0-948d-a27866643ca5"/>
    <xsd:import namespace="17df97ab-8958-4a49-bc3b-ef313816d7e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8fc212-75f7-42f0-948d-a27866643c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df97ab-8958-4a49-bc3b-ef313816d7e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099064E-F253-4028-80BA-7344826E1C4B}">
  <ds:schemaRefs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2a8fc212-75f7-42f0-948d-a27866643ca5"/>
    <ds:schemaRef ds:uri="http://purl.org/dc/elements/1.1/"/>
    <ds:schemaRef ds:uri="17df97ab-8958-4a49-bc3b-ef313816d7e9"/>
    <ds:schemaRef ds:uri="http://schemas.microsoft.com/office/2006/metadata/properti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546A699-6378-41DC-AD24-D678FC1D08C2}">
  <ds:schemaRefs>
    <ds:schemaRef ds:uri="17df97ab-8958-4a49-bc3b-ef313816d7e9"/>
    <ds:schemaRef ds:uri="2a8fc212-75f7-42f0-948d-a27866643c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23C327C-1EFB-4D07-9907-5A7EA8944C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PPT_HHN_16x9_DE_02</Template>
  <TotalTime>0</TotalTime>
  <Words>986</Words>
  <Application>Microsoft Office PowerPoint</Application>
  <PresentationFormat>Breitbild</PresentationFormat>
  <Paragraphs>168</Paragraphs>
  <Slides>19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3" baseType="lpstr">
      <vt:lpstr>Arial</vt:lpstr>
      <vt:lpstr>Calibri</vt:lpstr>
      <vt:lpstr>Wingdings</vt:lpstr>
      <vt:lpstr>PowerPoint Master 4x3 Hochschule Heilbronn</vt:lpstr>
      <vt:lpstr>Ausgewählte Kapitel der Robotik    AbschlussPräsentation der  Praktischen Arbeit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Ausgabe von Drehmomentverläufen der antriebe (inverse dynamik)</vt:lpstr>
      <vt:lpstr>Vergleichrechnung mit newton-euler-verfahren. Ergebnisse </vt:lpstr>
      <vt:lpstr>Vergleichrechnung mit newton-euler-verfahreN. Berechnung der kinematik</vt:lpstr>
      <vt:lpstr>Vergleichrechnung mit newton-euler-verfahreN. Berechnung Gelenkkräfte und –momente.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 Darstellung menschlicher Akteure in einer Game-Engine</dc:title>
  <dc:creator>Adrian Auer</dc:creator>
  <cp:lastModifiedBy>Lisa Schäfer</cp:lastModifiedBy>
  <cp:revision>49</cp:revision>
  <dcterms:created xsi:type="dcterms:W3CDTF">2021-03-31T06:24:36Z</dcterms:created>
  <dcterms:modified xsi:type="dcterms:W3CDTF">2022-02-21T14:22:07Z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0x010100ECC204F3F191344D8AE62058E1B4FEDC</vt:lpwstr>
  </property>
</Properties>
</file>